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2"/>
  </p:notesMasterIdLst>
  <p:sldIdLst>
    <p:sldId id="256" r:id="rId2"/>
    <p:sldId id="268" r:id="rId3"/>
    <p:sldId id="273" r:id="rId4"/>
    <p:sldId id="260" r:id="rId5"/>
    <p:sldId id="261" r:id="rId6"/>
    <p:sldId id="264" r:id="rId7"/>
    <p:sldId id="276" r:id="rId8"/>
    <p:sldId id="280" r:id="rId9"/>
    <p:sldId id="279" r:id="rId10"/>
    <p:sldId id="278" r:id="rId11"/>
    <p:sldId id="281" r:id="rId12"/>
    <p:sldId id="282" r:id="rId13"/>
    <p:sldId id="283" r:id="rId14"/>
    <p:sldId id="286" r:id="rId15"/>
    <p:sldId id="287" r:id="rId16"/>
    <p:sldId id="288" r:id="rId17"/>
    <p:sldId id="289" r:id="rId18"/>
    <p:sldId id="292" r:id="rId19"/>
    <p:sldId id="293" r:id="rId20"/>
    <p:sldId id="295" r:id="rId21"/>
    <p:sldId id="284" r:id="rId22"/>
    <p:sldId id="290" r:id="rId23"/>
    <p:sldId id="297" r:id="rId24"/>
    <p:sldId id="298" r:id="rId25"/>
    <p:sldId id="300" r:id="rId26"/>
    <p:sldId id="301" r:id="rId27"/>
    <p:sldId id="302" r:id="rId28"/>
    <p:sldId id="303" r:id="rId29"/>
    <p:sldId id="270"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04" autoAdjust="0"/>
    <p:restoredTop sz="94581" autoAdjust="0"/>
  </p:normalViewPr>
  <p:slideViewPr>
    <p:cSldViewPr>
      <p:cViewPr varScale="1">
        <p:scale>
          <a:sx n="70" d="100"/>
          <a:sy n="70" d="100"/>
        </p:scale>
        <p:origin x="1308" y="72"/>
      </p:cViewPr>
      <p:guideLst>
        <p:guide orient="horz" pos="2160"/>
        <p:guide pos="2880"/>
      </p:guideLst>
    </p:cSldViewPr>
  </p:slideViewPr>
  <p:outlineViewPr>
    <p:cViewPr>
      <p:scale>
        <a:sx n="33" d="100"/>
        <a:sy n="33" d="100"/>
      </p:scale>
      <p:origin x="0" y="-636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Employability of Graduates</a:t>
            </a:r>
          </a:p>
        </c:rich>
      </c:tx>
      <c:layout/>
      <c:overlay val="0"/>
    </c:title>
    <c:autoTitleDeleted val="0"/>
    <c:plotArea>
      <c:layout/>
      <c:barChart>
        <c:barDir val="col"/>
        <c:grouping val="clustered"/>
        <c:varyColors val="0"/>
        <c:ser>
          <c:idx val="0"/>
          <c:order val="0"/>
          <c:tx>
            <c:strRef>
              <c:f>Sheet1!$B$1</c:f>
              <c:strCache>
                <c:ptCount val="1"/>
                <c:pt idx="0">
                  <c:v>%</c:v>
                </c:pt>
              </c:strCache>
            </c:strRef>
          </c:tx>
          <c:invertIfNegative val="0"/>
          <c:dLbls>
            <c:spPr>
              <a:noFill/>
              <a:ln>
                <a:noFill/>
              </a:ln>
              <a:effectLst/>
            </c:spPr>
            <c:txPr>
              <a:bodyPr/>
              <a:lstStyle/>
              <a:p>
                <a:pPr>
                  <a:defRPr sz="20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IT</c:v>
                </c:pt>
                <c:pt idx="1">
                  <c:v>Engineering</c:v>
                </c:pt>
                <c:pt idx="2">
                  <c:v>Medicine</c:v>
                </c:pt>
                <c:pt idx="3">
                  <c:v>Agricculture</c:v>
                </c:pt>
                <c:pt idx="4">
                  <c:v>Science</c:v>
                </c:pt>
                <c:pt idx="5">
                  <c:v>Management</c:v>
                </c:pt>
                <c:pt idx="6">
                  <c:v>Arts</c:v>
                </c:pt>
                <c:pt idx="8">
                  <c:v>Overall</c:v>
                </c:pt>
              </c:strCache>
            </c:strRef>
          </c:cat>
          <c:val>
            <c:numRef>
              <c:f>Sheet1!$B$2:$B$10</c:f>
              <c:numCache>
                <c:formatCode>General</c:formatCode>
                <c:ptCount val="9"/>
                <c:pt idx="0">
                  <c:v>94</c:v>
                </c:pt>
                <c:pt idx="1">
                  <c:v>93</c:v>
                </c:pt>
                <c:pt idx="2">
                  <c:v>92</c:v>
                </c:pt>
                <c:pt idx="3">
                  <c:v>72</c:v>
                </c:pt>
                <c:pt idx="4">
                  <c:v>70</c:v>
                </c:pt>
                <c:pt idx="5">
                  <c:v>65</c:v>
                </c:pt>
                <c:pt idx="6">
                  <c:v>28</c:v>
                </c:pt>
                <c:pt idx="8">
                  <c:v>54</c:v>
                </c:pt>
              </c:numCache>
            </c:numRef>
          </c:val>
        </c:ser>
        <c:dLbls>
          <c:showLegendKey val="0"/>
          <c:showVal val="0"/>
          <c:showCatName val="0"/>
          <c:showSerName val="0"/>
          <c:showPercent val="0"/>
          <c:showBubbleSize val="0"/>
        </c:dLbls>
        <c:gapWidth val="150"/>
        <c:axId val="87554472"/>
        <c:axId val="189864912"/>
      </c:barChart>
      <c:catAx>
        <c:axId val="87554472"/>
        <c:scaling>
          <c:orientation val="minMax"/>
        </c:scaling>
        <c:delete val="0"/>
        <c:axPos val="b"/>
        <c:numFmt formatCode="General" sourceLinked="0"/>
        <c:majorTickMark val="out"/>
        <c:minorTickMark val="none"/>
        <c:tickLblPos val="nextTo"/>
        <c:txPr>
          <a:bodyPr/>
          <a:lstStyle/>
          <a:p>
            <a:pPr>
              <a:defRPr sz="2000" b="1"/>
            </a:pPr>
            <a:endParaRPr lang="en-US"/>
          </a:p>
        </c:txPr>
        <c:crossAx val="189864912"/>
        <c:crosses val="autoZero"/>
        <c:auto val="1"/>
        <c:lblAlgn val="ctr"/>
        <c:lblOffset val="100"/>
        <c:noMultiLvlLbl val="0"/>
      </c:catAx>
      <c:valAx>
        <c:axId val="189864912"/>
        <c:scaling>
          <c:orientation val="minMax"/>
        </c:scaling>
        <c:delete val="0"/>
        <c:axPos val="l"/>
        <c:majorGridlines/>
        <c:numFmt formatCode="General\%" sourceLinked="0"/>
        <c:majorTickMark val="out"/>
        <c:minorTickMark val="none"/>
        <c:tickLblPos val="nextTo"/>
        <c:txPr>
          <a:bodyPr/>
          <a:lstStyle/>
          <a:p>
            <a:pPr>
              <a:defRPr sz="2000" b="1"/>
            </a:pPr>
            <a:endParaRPr lang="en-US"/>
          </a:p>
        </c:txPr>
        <c:crossAx val="87554472"/>
        <c:crosses val="autoZero"/>
        <c:crossBetween val="between"/>
        <c:majorUnit val="20"/>
      </c:valAx>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3361D8-8B0C-48DB-A4D5-B66493B354B8}"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83B6F1A2-BBCF-4239-B181-8EDF2049F1F8}">
      <dgm:prSet phldrT="[Text]"/>
      <dgm:spPr/>
      <dgm:t>
        <a:bodyPr/>
        <a:lstStyle/>
        <a:p>
          <a:r>
            <a:rPr lang="en-US" b="1" dirty="0" smtClean="0">
              <a:solidFill>
                <a:schemeClr val="tx1"/>
              </a:solidFill>
            </a:rPr>
            <a:t>Library orientations (focus on  library / user)</a:t>
          </a:r>
          <a:endParaRPr lang="en-US" b="1" dirty="0">
            <a:solidFill>
              <a:schemeClr val="tx1"/>
            </a:solidFill>
          </a:endParaRPr>
        </a:p>
      </dgm:t>
    </dgm:pt>
    <dgm:pt modelId="{79BEC513-7B0A-4D72-9F7D-57A07F164C8D}" type="parTrans" cxnId="{698620C9-00D7-4BE1-B661-B70450CF4617}">
      <dgm:prSet/>
      <dgm:spPr/>
      <dgm:t>
        <a:bodyPr/>
        <a:lstStyle/>
        <a:p>
          <a:endParaRPr lang="en-US"/>
        </a:p>
      </dgm:t>
    </dgm:pt>
    <dgm:pt modelId="{5CA6E573-82B9-4EBC-A4E1-02CA3F981DAB}" type="sibTrans" cxnId="{698620C9-00D7-4BE1-B661-B70450CF4617}">
      <dgm:prSet/>
      <dgm:spPr/>
      <dgm:t>
        <a:bodyPr/>
        <a:lstStyle/>
        <a:p>
          <a:endParaRPr lang="en-US"/>
        </a:p>
      </dgm:t>
    </dgm:pt>
    <dgm:pt modelId="{7E4D83DB-78E4-4B9C-ADB5-EA51B5537063}">
      <dgm:prSet phldrT="[Text]"/>
      <dgm:spPr/>
      <dgm:t>
        <a:bodyPr/>
        <a:lstStyle/>
        <a:p>
          <a:r>
            <a:rPr lang="en-US" b="1" dirty="0" smtClean="0">
              <a:solidFill>
                <a:schemeClr val="tx1"/>
              </a:solidFill>
            </a:rPr>
            <a:t>Bibliographic instruction (Locating inf. In the library) </a:t>
          </a:r>
          <a:endParaRPr lang="en-US" b="1" dirty="0">
            <a:solidFill>
              <a:schemeClr val="tx1"/>
            </a:solidFill>
          </a:endParaRPr>
        </a:p>
      </dgm:t>
    </dgm:pt>
    <dgm:pt modelId="{2D0C8509-3179-4C1B-9419-8BB5D1E44272}" type="parTrans" cxnId="{52BA4339-39CA-4786-AE0B-7B045283F83C}">
      <dgm:prSet/>
      <dgm:spPr/>
      <dgm:t>
        <a:bodyPr/>
        <a:lstStyle/>
        <a:p>
          <a:endParaRPr lang="en-US"/>
        </a:p>
      </dgm:t>
    </dgm:pt>
    <dgm:pt modelId="{2DCAAA30-FB90-48C8-9FB5-91024B5BAB26}" type="sibTrans" cxnId="{52BA4339-39CA-4786-AE0B-7B045283F83C}">
      <dgm:prSet/>
      <dgm:spPr/>
      <dgm:t>
        <a:bodyPr/>
        <a:lstStyle/>
        <a:p>
          <a:endParaRPr lang="en-US"/>
        </a:p>
      </dgm:t>
    </dgm:pt>
    <dgm:pt modelId="{1AE2404D-0CBA-4328-AEAC-961A9A0A1B13}">
      <dgm:prSet phldrT="[Text]"/>
      <dgm:spPr/>
      <dgm:t>
        <a:bodyPr/>
        <a:lstStyle/>
        <a:p>
          <a:r>
            <a:rPr lang="en-US" b="1" dirty="0" smtClean="0">
              <a:solidFill>
                <a:schemeClr val="tx1"/>
              </a:solidFill>
            </a:rPr>
            <a:t>Information Literacy (emphasis on critical thinking skills) </a:t>
          </a:r>
          <a:endParaRPr lang="en-US" b="1" dirty="0">
            <a:solidFill>
              <a:schemeClr val="tx1"/>
            </a:solidFill>
          </a:endParaRPr>
        </a:p>
      </dgm:t>
    </dgm:pt>
    <dgm:pt modelId="{E194EDDC-BF33-49D1-8AC7-22733DB14934}" type="parTrans" cxnId="{92680AEF-0C1F-4558-976D-E02D65A63381}">
      <dgm:prSet/>
      <dgm:spPr/>
      <dgm:t>
        <a:bodyPr/>
        <a:lstStyle/>
        <a:p>
          <a:endParaRPr lang="en-US"/>
        </a:p>
      </dgm:t>
    </dgm:pt>
    <dgm:pt modelId="{A4AEF97D-2CBC-4E46-90E2-7B126E5BEBB3}" type="sibTrans" cxnId="{92680AEF-0C1F-4558-976D-E02D65A63381}">
      <dgm:prSet/>
      <dgm:spPr/>
      <dgm:t>
        <a:bodyPr/>
        <a:lstStyle/>
        <a:p>
          <a:endParaRPr lang="en-US"/>
        </a:p>
      </dgm:t>
    </dgm:pt>
    <dgm:pt modelId="{737FD8D6-A532-4DA4-B591-E6F410136617}" type="pres">
      <dgm:prSet presAssocID="{033361D8-8B0C-48DB-A4D5-B66493B354B8}" presName="outerComposite" presStyleCnt="0">
        <dgm:presLayoutVars>
          <dgm:chMax val="5"/>
          <dgm:dir/>
          <dgm:resizeHandles val="exact"/>
        </dgm:presLayoutVars>
      </dgm:prSet>
      <dgm:spPr/>
      <dgm:t>
        <a:bodyPr/>
        <a:lstStyle/>
        <a:p>
          <a:endParaRPr lang="en-US"/>
        </a:p>
      </dgm:t>
    </dgm:pt>
    <dgm:pt modelId="{EA0FB06F-1801-42D4-8505-36BE1560EF36}" type="pres">
      <dgm:prSet presAssocID="{033361D8-8B0C-48DB-A4D5-B66493B354B8}" presName="dummyMaxCanvas" presStyleCnt="0">
        <dgm:presLayoutVars/>
      </dgm:prSet>
      <dgm:spPr/>
    </dgm:pt>
    <dgm:pt modelId="{C696A0F9-EBED-4773-B9C6-C0CB9ACA1ADF}" type="pres">
      <dgm:prSet presAssocID="{033361D8-8B0C-48DB-A4D5-B66493B354B8}" presName="ThreeNodes_1" presStyleLbl="node1" presStyleIdx="0" presStyleCnt="3" custScaleX="109711" custLinFactNeighborX="1623" custLinFactNeighborY="-5443">
        <dgm:presLayoutVars>
          <dgm:bulletEnabled val="1"/>
        </dgm:presLayoutVars>
      </dgm:prSet>
      <dgm:spPr/>
      <dgm:t>
        <a:bodyPr/>
        <a:lstStyle/>
        <a:p>
          <a:endParaRPr lang="en-US"/>
        </a:p>
      </dgm:t>
    </dgm:pt>
    <dgm:pt modelId="{34F2949E-C3F4-4EF3-8CDE-2541AFF88585}" type="pres">
      <dgm:prSet presAssocID="{033361D8-8B0C-48DB-A4D5-B66493B354B8}" presName="ThreeNodes_2" presStyleLbl="node1" presStyleIdx="1" presStyleCnt="3">
        <dgm:presLayoutVars>
          <dgm:bulletEnabled val="1"/>
        </dgm:presLayoutVars>
      </dgm:prSet>
      <dgm:spPr/>
      <dgm:t>
        <a:bodyPr/>
        <a:lstStyle/>
        <a:p>
          <a:endParaRPr lang="en-US"/>
        </a:p>
      </dgm:t>
    </dgm:pt>
    <dgm:pt modelId="{C5B1A82F-530A-420A-BEAD-20B7A32C063D}" type="pres">
      <dgm:prSet presAssocID="{033361D8-8B0C-48DB-A4D5-B66493B354B8}" presName="ThreeNodes_3" presStyleLbl="node1" presStyleIdx="2" presStyleCnt="3" custScaleY="105312">
        <dgm:presLayoutVars>
          <dgm:bulletEnabled val="1"/>
        </dgm:presLayoutVars>
      </dgm:prSet>
      <dgm:spPr/>
      <dgm:t>
        <a:bodyPr/>
        <a:lstStyle/>
        <a:p>
          <a:endParaRPr lang="en-US"/>
        </a:p>
      </dgm:t>
    </dgm:pt>
    <dgm:pt modelId="{DEFF40C0-C80D-474A-BEB1-4AD897ADA010}" type="pres">
      <dgm:prSet presAssocID="{033361D8-8B0C-48DB-A4D5-B66493B354B8}" presName="ThreeConn_1-2" presStyleLbl="fgAccFollowNode1" presStyleIdx="0" presStyleCnt="2">
        <dgm:presLayoutVars>
          <dgm:bulletEnabled val="1"/>
        </dgm:presLayoutVars>
      </dgm:prSet>
      <dgm:spPr/>
      <dgm:t>
        <a:bodyPr/>
        <a:lstStyle/>
        <a:p>
          <a:endParaRPr lang="en-US"/>
        </a:p>
      </dgm:t>
    </dgm:pt>
    <dgm:pt modelId="{ADD18C91-6A8D-4DB2-BBAD-ABF69C77BC97}" type="pres">
      <dgm:prSet presAssocID="{033361D8-8B0C-48DB-A4D5-B66493B354B8}" presName="ThreeConn_2-3" presStyleLbl="fgAccFollowNode1" presStyleIdx="1" presStyleCnt="2">
        <dgm:presLayoutVars>
          <dgm:bulletEnabled val="1"/>
        </dgm:presLayoutVars>
      </dgm:prSet>
      <dgm:spPr/>
      <dgm:t>
        <a:bodyPr/>
        <a:lstStyle/>
        <a:p>
          <a:endParaRPr lang="en-US"/>
        </a:p>
      </dgm:t>
    </dgm:pt>
    <dgm:pt modelId="{401CB564-3AD8-4C44-B678-A27CE99296E7}" type="pres">
      <dgm:prSet presAssocID="{033361D8-8B0C-48DB-A4D5-B66493B354B8}" presName="ThreeNodes_1_text" presStyleLbl="node1" presStyleIdx="2" presStyleCnt="3">
        <dgm:presLayoutVars>
          <dgm:bulletEnabled val="1"/>
        </dgm:presLayoutVars>
      </dgm:prSet>
      <dgm:spPr/>
      <dgm:t>
        <a:bodyPr/>
        <a:lstStyle/>
        <a:p>
          <a:endParaRPr lang="en-US"/>
        </a:p>
      </dgm:t>
    </dgm:pt>
    <dgm:pt modelId="{76F96BB3-9718-4C92-B241-9094B524EF74}" type="pres">
      <dgm:prSet presAssocID="{033361D8-8B0C-48DB-A4D5-B66493B354B8}" presName="ThreeNodes_2_text" presStyleLbl="node1" presStyleIdx="2" presStyleCnt="3">
        <dgm:presLayoutVars>
          <dgm:bulletEnabled val="1"/>
        </dgm:presLayoutVars>
      </dgm:prSet>
      <dgm:spPr/>
      <dgm:t>
        <a:bodyPr/>
        <a:lstStyle/>
        <a:p>
          <a:endParaRPr lang="en-US"/>
        </a:p>
      </dgm:t>
    </dgm:pt>
    <dgm:pt modelId="{C42A170A-28DD-4413-8F6E-4C340D52601C}" type="pres">
      <dgm:prSet presAssocID="{033361D8-8B0C-48DB-A4D5-B66493B354B8}" presName="ThreeNodes_3_text" presStyleLbl="node1" presStyleIdx="2" presStyleCnt="3">
        <dgm:presLayoutVars>
          <dgm:bulletEnabled val="1"/>
        </dgm:presLayoutVars>
      </dgm:prSet>
      <dgm:spPr/>
      <dgm:t>
        <a:bodyPr/>
        <a:lstStyle/>
        <a:p>
          <a:endParaRPr lang="en-US"/>
        </a:p>
      </dgm:t>
    </dgm:pt>
  </dgm:ptLst>
  <dgm:cxnLst>
    <dgm:cxn modelId="{698620C9-00D7-4BE1-B661-B70450CF4617}" srcId="{033361D8-8B0C-48DB-A4D5-B66493B354B8}" destId="{83B6F1A2-BBCF-4239-B181-8EDF2049F1F8}" srcOrd="0" destOrd="0" parTransId="{79BEC513-7B0A-4D72-9F7D-57A07F164C8D}" sibTransId="{5CA6E573-82B9-4EBC-A4E1-02CA3F981DAB}"/>
    <dgm:cxn modelId="{208F3BC7-A5D6-41E3-B8FD-B8E32DC8DCDD}" type="presOf" srcId="{5CA6E573-82B9-4EBC-A4E1-02CA3F981DAB}" destId="{DEFF40C0-C80D-474A-BEB1-4AD897ADA010}" srcOrd="0" destOrd="0" presId="urn:microsoft.com/office/officeart/2005/8/layout/vProcess5"/>
    <dgm:cxn modelId="{52BA4339-39CA-4786-AE0B-7B045283F83C}" srcId="{033361D8-8B0C-48DB-A4D5-B66493B354B8}" destId="{7E4D83DB-78E4-4B9C-ADB5-EA51B5537063}" srcOrd="1" destOrd="0" parTransId="{2D0C8509-3179-4C1B-9419-8BB5D1E44272}" sibTransId="{2DCAAA30-FB90-48C8-9FB5-91024B5BAB26}"/>
    <dgm:cxn modelId="{E14000E1-40F1-4282-B661-75C6EE8AAE4F}" type="presOf" srcId="{2DCAAA30-FB90-48C8-9FB5-91024B5BAB26}" destId="{ADD18C91-6A8D-4DB2-BBAD-ABF69C77BC97}" srcOrd="0" destOrd="0" presId="urn:microsoft.com/office/officeart/2005/8/layout/vProcess5"/>
    <dgm:cxn modelId="{D38F403B-9736-4431-B389-83D0E19C14FB}" type="presOf" srcId="{1AE2404D-0CBA-4328-AEAC-961A9A0A1B13}" destId="{C5B1A82F-530A-420A-BEAD-20B7A32C063D}" srcOrd="0" destOrd="0" presId="urn:microsoft.com/office/officeart/2005/8/layout/vProcess5"/>
    <dgm:cxn modelId="{1CA73BA6-C15A-48BC-B91E-F48943770AAB}" type="presOf" srcId="{7E4D83DB-78E4-4B9C-ADB5-EA51B5537063}" destId="{76F96BB3-9718-4C92-B241-9094B524EF74}" srcOrd="1" destOrd="0" presId="urn:microsoft.com/office/officeart/2005/8/layout/vProcess5"/>
    <dgm:cxn modelId="{92680AEF-0C1F-4558-976D-E02D65A63381}" srcId="{033361D8-8B0C-48DB-A4D5-B66493B354B8}" destId="{1AE2404D-0CBA-4328-AEAC-961A9A0A1B13}" srcOrd="2" destOrd="0" parTransId="{E194EDDC-BF33-49D1-8AC7-22733DB14934}" sibTransId="{A4AEF97D-2CBC-4E46-90E2-7B126E5BEBB3}"/>
    <dgm:cxn modelId="{0AF0588C-82CC-45A3-95B9-C9B54586DBE2}" type="presOf" srcId="{83B6F1A2-BBCF-4239-B181-8EDF2049F1F8}" destId="{401CB564-3AD8-4C44-B678-A27CE99296E7}" srcOrd="1" destOrd="0" presId="urn:microsoft.com/office/officeart/2005/8/layout/vProcess5"/>
    <dgm:cxn modelId="{988B9C0C-65C5-41F9-A4E9-066674BA3AC9}" type="presOf" srcId="{033361D8-8B0C-48DB-A4D5-B66493B354B8}" destId="{737FD8D6-A532-4DA4-B591-E6F410136617}" srcOrd="0" destOrd="0" presId="urn:microsoft.com/office/officeart/2005/8/layout/vProcess5"/>
    <dgm:cxn modelId="{BB60BF94-2C82-418F-A14A-3ED1A09D8310}" type="presOf" srcId="{83B6F1A2-BBCF-4239-B181-8EDF2049F1F8}" destId="{C696A0F9-EBED-4773-B9C6-C0CB9ACA1ADF}" srcOrd="0" destOrd="0" presId="urn:microsoft.com/office/officeart/2005/8/layout/vProcess5"/>
    <dgm:cxn modelId="{46A8F2BF-2A09-4F5A-8880-86AA4171C938}" type="presOf" srcId="{1AE2404D-0CBA-4328-AEAC-961A9A0A1B13}" destId="{C42A170A-28DD-4413-8F6E-4C340D52601C}" srcOrd="1" destOrd="0" presId="urn:microsoft.com/office/officeart/2005/8/layout/vProcess5"/>
    <dgm:cxn modelId="{3E95FA5F-7620-497F-BD2D-196B00114957}" type="presOf" srcId="{7E4D83DB-78E4-4B9C-ADB5-EA51B5537063}" destId="{34F2949E-C3F4-4EF3-8CDE-2541AFF88585}" srcOrd="0" destOrd="0" presId="urn:microsoft.com/office/officeart/2005/8/layout/vProcess5"/>
    <dgm:cxn modelId="{B967EABF-1B26-4A7B-AF12-EB594A590D3F}" type="presParOf" srcId="{737FD8D6-A532-4DA4-B591-E6F410136617}" destId="{EA0FB06F-1801-42D4-8505-36BE1560EF36}" srcOrd="0" destOrd="0" presId="urn:microsoft.com/office/officeart/2005/8/layout/vProcess5"/>
    <dgm:cxn modelId="{0B02DF6D-3BCE-4FD9-B2B2-F0D2BCDA762C}" type="presParOf" srcId="{737FD8D6-A532-4DA4-B591-E6F410136617}" destId="{C696A0F9-EBED-4773-B9C6-C0CB9ACA1ADF}" srcOrd="1" destOrd="0" presId="urn:microsoft.com/office/officeart/2005/8/layout/vProcess5"/>
    <dgm:cxn modelId="{A258236E-8AFA-46AE-A0CE-3E8A5FAD13C2}" type="presParOf" srcId="{737FD8D6-A532-4DA4-B591-E6F410136617}" destId="{34F2949E-C3F4-4EF3-8CDE-2541AFF88585}" srcOrd="2" destOrd="0" presId="urn:microsoft.com/office/officeart/2005/8/layout/vProcess5"/>
    <dgm:cxn modelId="{9161C16D-D7EE-44AD-AC69-DAB1AAFC9F87}" type="presParOf" srcId="{737FD8D6-A532-4DA4-B591-E6F410136617}" destId="{C5B1A82F-530A-420A-BEAD-20B7A32C063D}" srcOrd="3" destOrd="0" presId="urn:microsoft.com/office/officeart/2005/8/layout/vProcess5"/>
    <dgm:cxn modelId="{1D877FB8-B5A6-457E-B74E-84D453441140}" type="presParOf" srcId="{737FD8D6-A532-4DA4-B591-E6F410136617}" destId="{DEFF40C0-C80D-474A-BEB1-4AD897ADA010}" srcOrd="4" destOrd="0" presId="urn:microsoft.com/office/officeart/2005/8/layout/vProcess5"/>
    <dgm:cxn modelId="{3CD79B6C-DC94-4043-89DA-115D497B0877}" type="presParOf" srcId="{737FD8D6-A532-4DA4-B591-E6F410136617}" destId="{ADD18C91-6A8D-4DB2-BBAD-ABF69C77BC97}" srcOrd="5" destOrd="0" presId="urn:microsoft.com/office/officeart/2005/8/layout/vProcess5"/>
    <dgm:cxn modelId="{43FE0B82-0DBE-4591-9F48-CA0EE451E766}" type="presParOf" srcId="{737FD8D6-A532-4DA4-B591-E6F410136617}" destId="{401CB564-3AD8-4C44-B678-A27CE99296E7}" srcOrd="6" destOrd="0" presId="urn:microsoft.com/office/officeart/2005/8/layout/vProcess5"/>
    <dgm:cxn modelId="{6F9C06F2-84E4-4AB5-82F7-469BB4E507B3}" type="presParOf" srcId="{737FD8D6-A532-4DA4-B591-E6F410136617}" destId="{76F96BB3-9718-4C92-B241-9094B524EF74}" srcOrd="7" destOrd="0" presId="urn:microsoft.com/office/officeart/2005/8/layout/vProcess5"/>
    <dgm:cxn modelId="{BB4DDE15-DFAA-43BD-B69D-BDF6CF551589}" type="presParOf" srcId="{737FD8D6-A532-4DA4-B591-E6F410136617}" destId="{C42A170A-28DD-4413-8F6E-4C340D52601C}"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96A0F9-EBED-4773-B9C6-C0CB9ACA1ADF}">
      <dsp:nvSpPr>
        <dsp:cNvPr id="0" name=""/>
        <dsp:cNvSpPr/>
      </dsp:nvSpPr>
      <dsp:spPr>
        <a:xfrm>
          <a:off x="-31213" y="-19327"/>
          <a:ext cx="4255279" cy="14554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US" sz="2300" b="1" kern="1200" dirty="0" smtClean="0">
              <a:solidFill>
                <a:schemeClr val="tx1"/>
              </a:solidFill>
            </a:rPr>
            <a:t>Library orientations (focus on  library / user)</a:t>
          </a:r>
          <a:endParaRPr lang="en-US" sz="2300" b="1" kern="1200" dirty="0">
            <a:solidFill>
              <a:schemeClr val="tx1"/>
            </a:solidFill>
          </a:endParaRPr>
        </a:p>
      </dsp:txBody>
      <dsp:txXfrm>
        <a:off x="11415" y="23301"/>
        <a:ext cx="2540534" cy="1370164"/>
      </dsp:txXfrm>
    </dsp:sp>
    <dsp:sp modelId="{34F2949E-C3F4-4EF3-8CDE-2541AFF88585}">
      <dsp:nvSpPr>
        <dsp:cNvPr id="0" name=""/>
        <dsp:cNvSpPr/>
      </dsp:nvSpPr>
      <dsp:spPr>
        <a:xfrm>
          <a:off x="436395" y="1678662"/>
          <a:ext cx="3878626" cy="14554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US" sz="2300" b="1" kern="1200" dirty="0" smtClean="0">
              <a:solidFill>
                <a:schemeClr val="tx1"/>
              </a:solidFill>
            </a:rPr>
            <a:t>Bibliographic instruction (Locating inf. In the library) </a:t>
          </a:r>
          <a:endParaRPr lang="en-US" sz="2300" b="1" kern="1200" dirty="0">
            <a:solidFill>
              <a:schemeClr val="tx1"/>
            </a:solidFill>
          </a:endParaRPr>
        </a:p>
      </dsp:txBody>
      <dsp:txXfrm>
        <a:off x="479023" y="1721290"/>
        <a:ext cx="2505115" cy="1370164"/>
      </dsp:txXfrm>
    </dsp:sp>
    <dsp:sp modelId="{C5B1A82F-530A-420A-BEAD-20B7A32C063D}">
      <dsp:nvSpPr>
        <dsp:cNvPr id="0" name=""/>
        <dsp:cNvSpPr/>
      </dsp:nvSpPr>
      <dsp:spPr>
        <a:xfrm>
          <a:off x="778626" y="3337996"/>
          <a:ext cx="3878626" cy="15327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US" sz="2300" b="1" kern="1200" dirty="0" smtClean="0">
              <a:solidFill>
                <a:schemeClr val="tx1"/>
              </a:solidFill>
            </a:rPr>
            <a:t>Information Literacy (emphasis on critical thinking skills) </a:t>
          </a:r>
          <a:endParaRPr lang="en-US" sz="2300" b="1" kern="1200" dirty="0">
            <a:solidFill>
              <a:schemeClr val="tx1"/>
            </a:solidFill>
          </a:endParaRPr>
        </a:p>
      </dsp:txBody>
      <dsp:txXfrm>
        <a:off x="823518" y="3382888"/>
        <a:ext cx="2500587" cy="1442947"/>
      </dsp:txXfrm>
    </dsp:sp>
    <dsp:sp modelId="{DEFF40C0-C80D-474A-BEB1-4AD897ADA010}">
      <dsp:nvSpPr>
        <dsp:cNvPr id="0" name=""/>
        <dsp:cNvSpPr/>
      </dsp:nvSpPr>
      <dsp:spPr>
        <a:xfrm>
          <a:off x="3026766" y="1084365"/>
          <a:ext cx="946023" cy="946023"/>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3239621" y="1084365"/>
        <a:ext cx="520313" cy="711882"/>
      </dsp:txXfrm>
    </dsp:sp>
    <dsp:sp modelId="{ADD18C91-6A8D-4DB2-BBAD-ABF69C77BC97}">
      <dsp:nvSpPr>
        <dsp:cNvPr id="0" name=""/>
        <dsp:cNvSpPr/>
      </dsp:nvSpPr>
      <dsp:spPr>
        <a:xfrm>
          <a:off x="3368998" y="2772652"/>
          <a:ext cx="946023" cy="946023"/>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3581853" y="2772652"/>
        <a:ext cx="520313" cy="71188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098860-6ADD-41E4-ADF0-6A7996F8C565}" type="datetimeFigureOut">
              <a:rPr lang="en-US" smtClean="0"/>
              <a:pPr/>
              <a:t>10/21/2015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AB1362-866F-4772-A41D-F9BCF5473BA2}" type="slidenum">
              <a:rPr lang="en-US" smtClean="0"/>
              <a:pPr/>
              <a:t>‹#›</a:t>
            </a:fld>
            <a:endParaRPr lang="en-US"/>
          </a:p>
        </p:txBody>
      </p:sp>
    </p:spTree>
    <p:extLst>
      <p:ext uri="{BB962C8B-B14F-4D97-AF65-F5344CB8AC3E}">
        <p14:creationId xmlns:p14="http://schemas.microsoft.com/office/powerpoint/2010/main" val="3851969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AB1362-866F-4772-A41D-F9BCF5473BA2}" type="slidenum">
              <a:rPr lang="en-US" smtClean="0"/>
              <a:pPr/>
              <a:t>1</a:t>
            </a:fld>
            <a:endParaRPr lang="en-US"/>
          </a:p>
        </p:txBody>
      </p:sp>
    </p:spTree>
    <p:extLst>
      <p:ext uri="{BB962C8B-B14F-4D97-AF65-F5344CB8AC3E}">
        <p14:creationId xmlns:p14="http://schemas.microsoft.com/office/powerpoint/2010/main" val="3092160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6AB1362-866F-4772-A41D-F9BCF5473BA2}" type="slidenum">
              <a:rPr lang="en-US" smtClean="0"/>
              <a:pPr/>
              <a:t>5</a:t>
            </a:fld>
            <a:endParaRPr lang="en-US"/>
          </a:p>
        </p:txBody>
      </p:sp>
    </p:spTree>
    <p:extLst>
      <p:ext uri="{BB962C8B-B14F-4D97-AF65-F5344CB8AC3E}">
        <p14:creationId xmlns:p14="http://schemas.microsoft.com/office/powerpoint/2010/main" val="3925488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AB1362-866F-4772-A41D-F9BCF5473BA2}" type="slidenum">
              <a:rPr lang="en-US" smtClean="0"/>
              <a:pPr/>
              <a:t>11</a:t>
            </a:fld>
            <a:endParaRPr lang="en-US"/>
          </a:p>
        </p:txBody>
      </p:sp>
    </p:spTree>
    <p:extLst>
      <p:ext uri="{BB962C8B-B14F-4D97-AF65-F5344CB8AC3E}">
        <p14:creationId xmlns:p14="http://schemas.microsoft.com/office/powerpoint/2010/main" val="1400649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AB1362-866F-4772-A41D-F9BCF5473BA2}" type="slidenum">
              <a:rPr lang="en-US" smtClean="0"/>
              <a:pPr/>
              <a:t>12</a:t>
            </a:fld>
            <a:endParaRPr lang="en-US"/>
          </a:p>
        </p:txBody>
      </p:sp>
    </p:spTree>
    <p:extLst>
      <p:ext uri="{BB962C8B-B14F-4D97-AF65-F5344CB8AC3E}">
        <p14:creationId xmlns:p14="http://schemas.microsoft.com/office/powerpoint/2010/main" val="608467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UE</a:t>
            </a:r>
            <a:r>
              <a:rPr lang="en-US" dirty="0" smtClean="0"/>
              <a:t> has been taking place in the libraries for the last 30-35 years. </a:t>
            </a:r>
            <a:r>
              <a:rPr lang="en-US" i="1" dirty="0" smtClean="0"/>
              <a:t>User education</a:t>
            </a:r>
            <a:r>
              <a:rPr lang="en-US" dirty="0" smtClean="0"/>
              <a:t> is all the activities involved in teaching users how to make the best possible use of library resources, services, and facilities, including formal and informal instruction delivered by a librarian or other staff member on-on-one or in a group</a:t>
            </a:r>
            <a:endParaRPr lang="en-US" dirty="0"/>
          </a:p>
        </p:txBody>
      </p:sp>
      <p:sp>
        <p:nvSpPr>
          <p:cNvPr id="4" name="Slide Number Placeholder 3"/>
          <p:cNvSpPr>
            <a:spLocks noGrp="1"/>
          </p:cNvSpPr>
          <p:nvPr>
            <p:ph type="sldNum" sz="quarter" idx="10"/>
          </p:nvPr>
        </p:nvSpPr>
        <p:spPr/>
        <p:txBody>
          <a:bodyPr/>
          <a:lstStyle/>
          <a:p>
            <a:fld id="{99579641-C650-4271-BFE9-BFD1D1C4EB58}" type="slidenum">
              <a:rPr lang="en-US" smtClean="0"/>
              <a:pPr/>
              <a:t>25</a:t>
            </a:fld>
            <a:endParaRPr lang="en-US"/>
          </a:p>
        </p:txBody>
      </p:sp>
    </p:spTree>
    <p:extLst>
      <p:ext uri="{BB962C8B-B14F-4D97-AF65-F5344CB8AC3E}">
        <p14:creationId xmlns:p14="http://schemas.microsoft.com/office/powerpoint/2010/main" val="3231965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r>
              <a:rPr lang="en-US" smtClean="0"/>
              <a:t>6/2/2015</a:t>
            </a:r>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29647720-6AD6-480D-9610-E3D6C3A23A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6/2/2015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47720-6AD6-480D-9610-E3D6C3A23A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6/2/2015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47720-6AD6-480D-9610-E3D6C3A23A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r>
              <a:rPr lang="en-US" smtClean="0"/>
              <a:t>6/2/2015</a:t>
            </a:r>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29647720-6AD6-480D-9610-E3D6C3A23A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r>
              <a:rPr lang="en-US" smtClean="0"/>
              <a:t>6/2/2015</a:t>
            </a:r>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29647720-6AD6-480D-9610-E3D6C3A23A93}"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r>
              <a:rPr lang="en-US" smtClean="0"/>
              <a:t>6/2/2015</a:t>
            </a:r>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29647720-6AD6-480D-9610-E3D6C3A23A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r>
              <a:rPr lang="en-US" smtClean="0"/>
              <a:t>6/2/2015</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29647720-6AD6-480D-9610-E3D6C3A23A93}"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r>
              <a:rPr lang="en-US" smtClean="0"/>
              <a:t>6/2/2015</a:t>
            </a:r>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47720-6AD6-480D-9610-E3D6C3A23A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6/2/2015</a:t>
            </a:r>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647720-6AD6-480D-9610-E3D6C3A23A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r>
              <a:rPr lang="en-US" smtClean="0"/>
              <a:t>6/2/2015</a:t>
            </a:r>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647720-6AD6-480D-9610-E3D6C3A23A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r>
              <a:rPr lang="en-US" smtClean="0"/>
              <a:t>6/2/2015</a:t>
            </a:r>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29647720-6AD6-480D-9610-E3D6C3A23A93}"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r>
              <a:rPr lang="en-US" smtClean="0"/>
              <a:t>6/2/2015</a:t>
            </a:r>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9647720-6AD6-480D-9610-E3D6C3A23A93}"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9.jpeg"/></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www.aishe.org/readings/2005-1/" TargetMode="External"/><Relationship Id="rId2" Type="http://schemas.openxmlformats.org/officeDocument/2006/relationships/hyperlink" Target="http://www.jfn.ac.lk/OBESCL/MOHE/OBE-Articles/Books-chapters-n-Reports/2.OBE-Critical-Issues.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908720"/>
            <a:ext cx="8458200" cy="1222375"/>
          </a:xfrm>
        </p:spPr>
        <p:txBody>
          <a:bodyPr>
            <a:normAutofit fontScale="90000"/>
          </a:bodyPr>
          <a:lstStyle/>
          <a:p>
            <a:r>
              <a:rPr lang="en-US" b="1" dirty="0" smtClean="0"/>
              <a:t>Shifting paradigm of the university library in the evolving landscape of the Sri Lankan higher education</a:t>
            </a: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a:xfrm>
            <a:off x="395536" y="4293096"/>
            <a:ext cx="8458200" cy="914400"/>
          </a:xfrm>
        </p:spPr>
        <p:txBody>
          <a:bodyPr>
            <a:noAutofit/>
          </a:bodyPr>
          <a:lstStyle/>
          <a:p>
            <a:r>
              <a:rPr lang="en-US" sz="2800" b="1" dirty="0" err="1" smtClean="0">
                <a:solidFill>
                  <a:schemeClr val="tx1"/>
                </a:solidFill>
              </a:rPr>
              <a:t>Pradeepa</a:t>
            </a:r>
            <a:r>
              <a:rPr lang="en-US" sz="2800" b="1" dirty="0" smtClean="0">
                <a:solidFill>
                  <a:schemeClr val="tx1"/>
                </a:solidFill>
              </a:rPr>
              <a:t> </a:t>
            </a:r>
            <a:r>
              <a:rPr lang="en-US" sz="2800" b="1" dirty="0" err="1" smtClean="0">
                <a:solidFill>
                  <a:schemeClr val="tx1"/>
                </a:solidFill>
              </a:rPr>
              <a:t>Wijetunge</a:t>
            </a:r>
            <a:r>
              <a:rPr lang="en-US" sz="2800" b="1" dirty="0" smtClean="0">
                <a:solidFill>
                  <a:schemeClr val="tx1"/>
                </a:solidFill>
              </a:rPr>
              <a:t> PhD</a:t>
            </a:r>
          </a:p>
          <a:p>
            <a:r>
              <a:rPr lang="en-US" sz="2800" b="1" dirty="0" smtClean="0">
                <a:solidFill>
                  <a:schemeClr val="tx1"/>
                </a:solidFill>
              </a:rPr>
              <a:t>Librarian, </a:t>
            </a:r>
            <a:br>
              <a:rPr lang="en-US" sz="2800" b="1" dirty="0" smtClean="0">
                <a:solidFill>
                  <a:schemeClr val="tx1"/>
                </a:solidFill>
              </a:rPr>
            </a:br>
            <a:r>
              <a:rPr lang="en-US" sz="2800" b="1" dirty="0" smtClean="0">
                <a:solidFill>
                  <a:schemeClr val="tx1"/>
                </a:solidFill>
              </a:rPr>
              <a:t>University of </a:t>
            </a:r>
            <a:r>
              <a:rPr lang="en-US" sz="2800" b="1" dirty="0" err="1" smtClean="0">
                <a:solidFill>
                  <a:schemeClr val="tx1"/>
                </a:solidFill>
              </a:rPr>
              <a:t>Peradeniya</a:t>
            </a:r>
            <a:r>
              <a:rPr lang="en-US" sz="2800" b="1" dirty="0" smtClean="0">
                <a:solidFill>
                  <a:schemeClr val="tx1"/>
                </a:solidFill>
              </a:rPr>
              <a:t>, </a:t>
            </a:r>
            <a:r>
              <a:rPr lang="en-US" sz="2800" b="1" dirty="0" err="1" smtClean="0">
                <a:solidFill>
                  <a:schemeClr val="tx1"/>
                </a:solidFill>
              </a:rPr>
              <a:t>Peradeniya</a:t>
            </a:r>
            <a:r>
              <a:rPr lang="en-US" sz="2800" b="1" dirty="0" smtClean="0">
                <a:solidFill>
                  <a:schemeClr val="tx1"/>
                </a:solidFill>
              </a:rPr>
              <a:t>, </a:t>
            </a:r>
          </a:p>
          <a:p>
            <a:r>
              <a:rPr lang="en-US" sz="2800" b="1" dirty="0" smtClean="0">
                <a:solidFill>
                  <a:schemeClr val="tx1"/>
                </a:solidFill>
              </a:rPr>
              <a:t>Sri Lanka.</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686800" cy="838200"/>
          </a:xfrm>
        </p:spPr>
        <p:txBody>
          <a:bodyPr/>
          <a:lstStyle/>
          <a:p>
            <a:r>
              <a:rPr lang="en-US" dirty="0" smtClean="0"/>
              <a:t>Outcomes Identified by the </a:t>
            </a:r>
            <a:r>
              <a:rPr lang="en-US" dirty="0" err="1" smtClean="0"/>
              <a:t>MOHE</a:t>
            </a:r>
            <a:r>
              <a:rPr lang="en-US" dirty="0" smtClean="0"/>
              <a:t> </a:t>
            </a:r>
            <a:endParaRPr lang="en-US" dirty="0"/>
          </a:p>
        </p:txBody>
      </p:sp>
      <p:sp>
        <p:nvSpPr>
          <p:cNvPr id="5" name="Content Placeholder 4"/>
          <p:cNvSpPr>
            <a:spLocks noGrp="1"/>
          </p:cNvSpPr>
          <p:nvPr>
            <p:ph idx="1"/>
          </p:nvPr>
        </p:nvSpPr>
        <p:spPr>
          <a:xfrm>
            <a:off x="304800" y="1052736"/>
            <a:ext cx="8686800" cy="5421216"/>
          </a:xfrm>
        </p:spPr>
        <p:txBody>
          <a:bodyPr>
            <a:normAutofit fontScale="70000" lnSpcReduction="20000"/>
          </a:bodyPr>
          <a:lstStyle/>
          <a:p>
            <a:pPr marL="514350" lvl="0" indent="-514350">
              <a:buFont typeface="+mj-lt"/>
              <a:buAutoNum type="arabicPeriod"/>
            </a:pPr>
            <a:r>
              <a:rPr lang="en-GB" b="1" dirty="0" smtClean="0"/>
              <a:t>Subject / Theoretical Knowledge</a:t>
            </a:r>
            <a:endParaRPr lang="en-US" b="1" dirty="0" smtClean="0"/>
          </a:p>
          <a:p>
            <a:pPr marL="514350" lvl="0" indent="-514350">
              <a:buFont typeface="+mj-lt"/>
              <a:buAutoNum type="arabicPeriod"/>
            </a:pPr>
            <a:r>
              <a:rPr lang="en-GB" b="1" dirty="0" smtClean="0"/>
              <a:t>Practical Knowledge and Application</a:t>
            </a:r>
            <a:endParaRPr lang="en-US" b="1" dirty="0" smtClean="0"/>
          </a:p>
          <a:p>
            <a:pPr marL="514350" lvl="0" indent="-514350">
              <a:buFont typeface="+mj-lt"/>
              <a:buAutoNum type="arabicPeriod"/>
            </a:pPr>
            <a:r>
              <a:rPr lang="en-GB" b="1" dirty="0" smtClean="0"/>
              <a:t>Communication</a:t>
            </a:r>
            <a:endParaRPr lang="en-US" b="1" dirty="0" smtClean="0"/>
          </a:p>
          <a:p>
            <a:pPr marL="514350" lvl="0" indent="-514350">
              <a:buFont typeface="+mj-lt"/>
              <a:buAutoNum type="arabicPeriod"/>
            </a:pPr>
            <a:r>
              <a:rPr lang="en-GB" b="1" dirty="0" smtClean="0"/>
              <a:t>Teamwork and Leadership</a:t>
            </a:r>
            <a:endParaRPr lang="en-US" b="1" dirty="0" smtClean="0"/>
          </a:p>
          <a:p>
            <a:pPr marL="514350" lvl="0" indent="-514350">
              <a:buFont typeface="+mj-lt"/>
              <a:buAutoNum type="arabicPeriod"/>
            </a:pPr>
            <a:r>
              <a:rPr lang="en-GB" b="1" dirty="0" smtClean="0"/>
              <a:t>Creativity and Problem solving</a:t>
            </a:r>
            <a:endParaRPr lang="en-US" b="1" dirty="0" smtClean="0"/>
          </a:p>
          <a:p>
            <a:pPr marL="514350" lvl="0" indent="-514350">
              <a:buFont typeface="+mj-lt"/>
              <a:buAutoNum type="arabicPeriod"/>
            </a:pPr>
            <a:r>
              <a:rPr lang="en-GB" b="1" dirty="0" smtClean="0"/>
              <a:t>Managerial and Entrepreneurship</a:t>
            </a:r>
            <a:endParaRPr lang="en-US" b="1" dirty="0" smtClean="0"/>
          </a:p>
          <a:p>
            <a:pPr marL="514350" lvl="0" indent="-514350">
              <a:buFont typeface="+mj-lt"/>
              <a:buAutoNum type="arabicPeriod"/>
            </a:pPr>
            <a:r>
              <a:rPr lang="en-GB" b="1" dirty="0" smtClean="0">
                <a:solidFill>
                  <a:srgbClr val="7030A0"/>
                </a:solidFill>
              </a:rPr>
              <a:t>Information Literacy</a:t>
            </a:r>
            <a:endParaRPr lang="en-US" b="1" dirty="0" smtClean="0">
              <a:solidFill>
                <a:srgbClr val="7030A0"/>
              </a:solidFill>
            </a:endParaRPr>
          </a:p>
          <a:p>
            <a:pPr marL="514350" lvl="0" indent="-514350">
              <a:buFont typeface="+mj-lt"/>
              <a:buAutoNum type="arabicPeriod"/>
            </a:pPr>
            <a:r>
              <a:rPr lang="en-GB" b="1" dirty="0" smtClean="0"/>
              <a:t>Networking and Social skills</a:t>
            </a:r>
            <a:endParaRPr lang="en-US" b="1" dirty="0" smtClean="0"/>
          </a:p>
          <a:p>
            <a:pPr marL="514350" lvl="0" indent="-514350">
              <a:buFont typeface="+mj-lt"/>
              <a:buAutoNum type="arabicPeriod"/>
            </a:pPr>
            <a:r>
              <a:rPr lang="en-GB" b="1" dirty="0" smtClean="0"/>
              <a:t>Adaptability and Flexibility</a:t>
            </a:r>
            <a:endParaRPr lang="en-US" b="1" dirty="0" smtClean="0"/>
          </a:p>
          <a:p>
            <a:pPr marL="514350" lvl="0" indent="-514350">
              <a:buFont typeface="+mj-lt"/>
              <a:buAutoNum type="arabicPeriod"/>
            </a:pPr>
            <a:r>
              <a:rPr lang="en-GB" b="1" dirty="0" smtClean="0"/>
              <a:t>Attitudes, Values and Professionalism</a:t>
            </a:r>
            <a:endParaRPr lang="en-US" b="1" dirty="0" smtClean="0"/>
          </a:p>
          <a:p>
            <a:pPr marL="514350" lvl="0" indent="-514350">
              <a:buFont typeface="+mj-lt"/>
              <a:buAutoNum type="arabicPeriod"/>
            </a:pPr>
            <a:r>
              <a:rPr lang="en-GB" b="1" dirty="0" smtClean="0"/>
              <a:t>Vision for Life</a:t>
            </a:r>
            <a:endParaRPr lang="en-US" b="1" dirty="0" smtClean="0"/>
          </a:p>
          <a:p>
            <a:pPr marL="514350" lvl="0" indent="-514350">
              <a:buFont typeface="+mj-lt"/>
              <a:buAutoNum type="arabicPeriod"/>
            </a:pPr>
            <a:r>
              <a:rPr lang="en-GB" b="1" dirty="0" smtClean="0"/>
              <a:t>Updating Self / Lifelong Learning </a:t>
            </a:r>
            <a:r>
              <a:rPr lang="en-GB" dirty="0" smtClean="0"/>
              <a:t>(</a:t>
            </a:r>
            <a:r>
              <a:rPr lang="en-GB" sz="2600" dirty="0" err="1" smtClean="0"/>
              <a:t>Navaratne</a:t>
            </a:r>
            <a:r>
              <a:rPr lang="en-GB" sz="2600" dirty="0" smtClean="0"/>
              <a:t> </a:t>
            </a:r>
            <a:r>
              <a:rPr lang="en-GB" sz="2600" dirty="0" err="1" smtClean="0"/>
              <a:t>et.al</a:t>
            </a:r>
            <a:r>
              <a:rPr lang="en-GB" sz="2600" dirty="0" smtClean="0"/>
              <a:t>. 2014, </a:t>
            </a:r>
            <a:r>
              <a:rPr lang="en-GB" sz="2600" dirty="0" err="1" smtClean="0"/>
              <a:t>p.12</a:t>
            </a:r>
            <a:r>
              <a:rPr lang="en-GB" sz="2600" dirty="0" smtClean="0"/>
              <a:t>)</a:t>
            </a:r>
          </a:p>
          <a:p>
            <a:pPr lvl="0">
              <a:buNone/>
            </a:pPr>
            <a:endParaRPr lang="en-GB" sz="2600" dirty="0" smtClean="0"/>
          </a:p>
          <a:p>
            <a:pPr lvl="0">
              <a:buNone/>
            </a:pPr>
            <a:r>
              <a:rPr lang="en-GB" sz="3400" b="1" dirty="0" smtClean="0"/>
              <a:t>Note: These are not accepted at national level yet and some departments / faculties / universities may have their own outcomes</a:t>
            </a:r>
            <a:endParaRPr lang="en-US" sz="3400" b="1" dirty="0" smtClean="0"/>
          </a:p>
          <a:p>
            <a:endParaRPr lang="en-US" dirty="0"/>
          </a:p>
        </p:txBody>
      </p:sp>
      <p:sp>
        <p:nvSpPr>
          <p:cNvPr id="2" name="Date Placeholder 1"/>
          <p:cNvSpPr>
            <a:spLocks noGrp="1"/>
          </p:cNvSpPr>
          <p:nvPr>
            <p:ph type="dt" sz="half" idx="10"/>
          </p:nvPr>
        </p:nvSpPr>
        <p:spPr/>
        <p:txBody>
          <a:bodyPr/>
          <a:lstStyle/>
          <a:p>
            <a:r>
              <a:rPr lang="en-US" smtClean="0"/>
              <a:t>6/2/2015</a:t>
            </a:r>
            <a:endParaRPr lang="en-US"/>
          </a:p>
        </p:txBody>
      </p:sp>
      <p:sp>
        <p:nvSpPr>
          <p:cNvPr id="3" name="Slide Number Placeholder 2"/>
          <p:cNvSpPr>
            <a:spLocks noGrp="1"/>
          </p:cNvSpPr>
          <p:nvPr>
            <p:ph type="sldNum" sz="quarter" idx="12"/>
          </p:nvPr>
        </p:nvSpPr>
        <p:spPr/>
        <p:txBody>
          <a:bodyPr/>
          <a:lstStyle/>
          <a:p>
            <a:fld id="{29647720-6AD6-480D-9610-E3D6C3A23A93}"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employability.ed.ac.uk/images/GraduateAttributesWheel_small.png"/>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296999" y="3868075"/>
            <a:ext cx="2401625" cy="2401625"/>
          </a:xfrm>
          <a:prstGeom prst="rect">
            <a:avLst/>
          </a:prstGeom>
          <a:noFill/>
          <a:extLst>
            <a:ext uri="{909E8E84-426E-40DD-AFC4-6F175D3DCCD1}">
              <a14:hiddenFill xmlns:a14="http://schemas.microsoft.com/office/drawing/2010/main">
                <a:solidFill>
                  <a:srgbClr val="FFFFFF"/>
                </a:solidFill>
              </a14:hiddenFill>
            </a:ext>
          </a:extLst>
        </p:spPr>
      </p:pic>
      <p:sp>
        <p:nvSpPr>
          <p:cNvPr id="13" name="Date Placeholder 12"/>
          <p:cNvSpPr>
            <a:spLocks noGrp="1"/>
          </p:cNvSpPr>
          <p:nvPr>
            <p:ph type="dt" sz="half" idx="10"/>
          </p:nvPr>
        </p:nvSpPr>
        <p:spPr/>
        <p:txBody>
          <a:bodyPr/>
          <a:lstStyle/>
          <a:p>
            <a:r>
              <a:rPr lang="en-US" smtClean="0"/>
              <a:t>6/2/2015</a:t>
            </a:r>
            <a:endParaRPr lang="en-US"/>
          </a:p>
        </p:txBody>
      </p:sp>
      <p:sp>
        <p:nvSpPr>
          <p:cNvPr id="14" name="Slide Number Placeholder 13"/>
          <p:cNvSpPr>
            <a:spLocks noGrp="1"/>
          </p:cNvSpPr>
          <p:nvPr>
            <p:ph type="sldNum" sz="quarter" idx="12"/>
          </p:nvPr>
        </p:nvSpPr>
        <p:spPr/>
        <p:txBody>
          <a:bodyPr/>
          <a:lstStyle/>
          <a:p>
            <a:fld id="{29647720-6AD6-480D-9610-E3D6C3A23A93}" type="slidenum">
              <a:rPr lang="en-US" smtClean="0"/>
              <a:pPr/>
              <a:t>11</a:t>
            </a:fld>
            <a:endParaRPr lang="en-US"/>
          </a:p>
        </p:txBody>
      </p:sp>
      <p:pic>
        <p:nvPicPr>
          <p:cNvPr id="1032" name="Picture 8" descr="USE NEWS"/>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bwMode="auto">
          <a:xfrm>
            <a:off x="5467477" y="2276872"/>
            <a:ext cx="3521075" cy="3659188"/>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61858" y="3461198"/>
            <a:ext cx="1435954" cy="369332"/>
          </a:xfrm>
          <a:prstGeom prst="rect">
            <a:avLst/>
          </a:prstGeom>
          <a:noFill/>
        </p:spPr>
        <p:txBody>
          <a:bodyPr wrap="square" rtlCol="0">
            <a:spAutoFit/>
          </a:bodyPr>
          <a:lstStyle/>
          <a:p>
            <a:r>
              <a:rPr lang="en-US" b="1" dirty="0" smtClean="0"/>
              <a:t>Edinburgh</a:t>
            </a:r>
            <a:endParaRPr lang="en-US" b="1" dirty="0"/>
          </a:p>
        </p:txBody>
      </p:sp>
      <p:sp>
        <p:nvSpPr>
          <p:cNvPr id="12" name="TextBox 11"/>
          <p:cNvSpPr txBox="1"/>
          <p:nvPr/>
        </p:nvSpPr>
        <p:spPr>
          <a:xfrm>
            <a:off x="5206687" y="1738980"/>
            <a:ext cx="1647406" cy="369332"/>
          </a:xfrm>
          <a:prstGeom prst="rect">
            <a:avLst/>
          </a:prstGeom>
          <a:noFill/>
        </p:spPr>
        <p:txBody>
          <a:bodyPr wrap="square" rtlCol="0">
            <a:spAutoFit/>
          </a:bodyPr>
          <a:lstStyle/>
          <a:p>
            <a:r>
              <a:rPr lang="en-US" b="1" dirty="0" smtClean="0"/>
              <a:t>Australia</a:t>
            </a:r>
            <a:endParaRPr lang="en-US" b="1" dirty="0"/>
          </a:p>
        </p:txBody>
      </p:sp>
      <p:sp>
        <p:nvSpPr>
          <p:cNvPr id="2" name="Rectangle 1"/>
          <p:cNvSpPr/>
          <p:nvPr/>
        </p:nvSpPr>
        <p:spPr>
          <a:xfrm>
            <a:off x="634687" y="1611809"/>
            <a:ext cx="4572000" cy="1754326"/>
          </a:xfrm>
          <a:prstGeom prst="rect">
            <a:avLst/>
          </a:prstGeom>
        </p:spPr>
        <p:txBody>
          <a:bodyPr>
            <a:spAutoFit/>
          </a:bodyPr>
          <a:lstStyle/>
          <a:p>
            <a:pPr lvl="0" eaLnBrk="0" fontAlgn="base" hangingPunct="0">
              <a:spcBef>
                <a:spcPct val="0"/>
              </a:spcBef>
              <a:spcAft>
                <a:spcPct val="0"/>
              </a:spcAft>
              <a:buFontTx/>
              <a:buChar char="•"/>
            </a:pPr>
            <a:r>
              <a:rPr lang="en-US" altLang="en-US" dirty="0">
                <a:latin typeface="Arial" panose="020B0604020202020204" pitchFamily="34" charset="0"/>
              </a:rPr>
              <a:t>Research and inquiry</a:t>
            </a:r>
          </a:p>
          <a:p>
            <a:pPr lvl="0" eaLnBrk="0" fontAlgn="base" hangingPunct="0">
              <a:spcBef>
                <a:spcPct val="0"/>
              </a:spcBef>
              <a:spcAft>
                <a:spcPct val="0"/>
              </a:spcAft>
              <a:buFontTx/>
              <a:buChar char="•"/>
            </a:pPr>
            <a:r>
              <a:rPr lang="en-US" altLang="en-US" dirty="0">
                <a:latin typeface="Arial" panose="020B0604020202020204" pitchFamily="34" charset="0"/>
              </a:rPr>
              <a:t>information literacy</a:t>
            </a:r>
          </a:p>
          <a:p>
            <a:pPr lvl="0" eaLnBrk="0" fontAlgn="base" hangingPunct="0">
              <a:spcBef>
                <a:spcPct val="0"/>
              </a:spcBef>
              <a:spcAft>
                <a:spcPct val="0"/>
              </a:spcAft>
              <a:buFontTx/>
              <a:buChar char="•"/>
            </a:pPr>
            <a:r>
              <a:rPr lang="en-US" altLang="en-US" dirty="0">
                <a:latin typeface="Arial" panose="020B0604020202020204" pitchFamily="34" charset="0"/>
              </a:rPr>
              <a:t>personal and intellectual autonomy</a:t>
            </a:r>
          </a:p>
          <a:p>
            <a:pPr lvl="0" eaLnBrk="0" fontAlgn="base" hangingPunct="0">
              <a:spcBef>
                <a:spcPct val="0"/>
              </a:spcBef>
              <a:spcAft>
                <a:spcPct val="0"/>
              </a:spcAft>
              <a:buFontTx/>
              <a:buChar char="•"/>
            </a:pPr>
            <a:r>
              <a:rPr lang="en-US" altLang="en-US" dirty="0">
                <a:latin typeface="Arial" panose="020B0604020202020204" pitchFamily="34" charset="0"/>
              </a:rPr>
              <a:t>ethical, social and professional understanding</a:t>
            </a:r>
          </a:p>
          <a:p>
            <a:pPr lvl="0" eaLnBrk="0" fontAlgn="base" hangingPunct="0">
              <a:spcBef>
                <a:spcPct val="0"/>
              </a:spcBef>
              <a:spcAft>
                <a:spcPct val="0"/>
              </a:spcAft>
              <a:buFontTx/>
              <a:buChar char="•"/>
            </a:pPr>
            <a:r>
              <a:rPr lang="en-US" altLang="en-US" dirty="0">
                <a:latin typeface="Arial" panose="020B0604020202020204" pitchFamily="34" charset="0"/>
              </a:rPr>
              <a:t>communication </a:t>
            </a:r>
            <a:endParaRPr lang="en-US" dirty="0"/>
          </a:p>
        </p:txBody>
      </p:sp>
      <p:sp>
        <p:nvSpPr>
          <p:cNvPr id="3" name="Rectangle 2"/>
          <p:cNvSpPr/>
          <p:nvPr/>
        </p:nvSpPr>
        <p:spPr>
          <a:xfrm>
            <a:off x="61858" y="1299587"/>
            <a:ext cx="1159292" cy="369332"/>
          </a:xfrm>
          <a:prstGeom prst="rect">
            <a:avLst/>
          </a:prstGeom>
        </p:spPr>
        <p:txBody>
          <a:bodyPr wrap="none">
            <a:spAutoFit/>
          </a:bodyPr>
          <a:lstStyle/>
          <a:p>
            <a:r>
              <a:rPr lang="en-US" altLang="en-US" b="1" dirty="0">
                <a:latin typeface="Arial" panose="020B0604020202020204" pitchFamily="34" charset="0"/>
              </a:rPr>
              <a:t>Sheffield</a:t>
            </a:r>
            <a:endParaRPr lang="en-US" dirty="0"/>
          </a:p>
        </p:txBody>
      </p:sp>
      <p:sp>
        <p:nvSpPr>
          <p:cNvPr id="15" name="Title 1"/>
          <p:cNvSpPr txBox="1">
            <a:spLocks/>
          </p:cNvSpPr>
          <p:nvPr/>
        </p:nvSpPr>
        <p:spPr>
          <a:xfrm>
            <a:off x="304800" y="457200"/>
            <a:ext cx="8686800" cy="838200"/>
          </a:xfrm>
          <a:prstGeom prst="rect">
            <a:avLst/>
          </a:prstGeom>
        </p:spPr>
        <p:txBody>
          <a:bodyPr vert="horz" anchor="ctr">
            <a:normAutofit/>
          </a:bodyPr>
          <a:lst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a:lstStyle>
          <a:p>
            <a:endParaRPr lang="en-US" dirty="0"/>
          </a:p>
        </p:txBody>
      </p:sp>
      <p:sp>
        <p:nvSpPr>
          <p:cNvPr id="16" name="Title 1"/>
          <p:cNvSpPr>
            <a:spLocks noGrp="1"/>
          </p:cNvSpPr>
          <p:nvPr>
            <p:ph type="title"/>
          </p:nvPr>
        </p:nvSpPr>
        <p:spPr>
          <a:xfrm>
            <a:off x="293951" y="353986"/>
            <a:ext cx="8694601" cy="383103"/>
          </a:xfrm>
        </p:spPr>
        <p:txBody>
          <a:bodyPr>
            <a:normAutofit fontScale="90000"/>
          </a:bodyPr>
          <a:lstStyle/>
          <a:p>
            <a:r>
              <a:rPr lang="en-GB" dirty="0" smtClean="0"/>
              <a:t>Graduate Attributes from some others countries</a:t>
            </a:r>
            <a:r>
              <a:rPr lang="en-US" dirty="0" smtClean="0"/>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Integrating outcomes into curricula</a:t>
            </a:r>
            <a:endParaRPr lang="en-US" dirty="0"/>
          </a:p>
        </p:txBody>
      </p:sp>
      <p:pic>
        <p:nvPicPr>
          <p:cNvPr id="2052" name="Picture 4" descr="http://exchange.ac.uk/images/learning-teaching-guide/Image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6956" y="1714490"/>
            <a:ext cx="8574644" cy="3312368"/>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6"/>
          <p:cNvSpPr>
            <a:spLocks noGrp="1"/>
          </p:cNvSpPr>
          <p:nvPr>
            <p:ph idx="1"/>
          </p:nvPr>
        </p:nvSpPr>
        <p:spPr>
          <a:xfrm>
            <a:off x="389512" y="5445948"/>
            <a:ext cx="8686800" cy="792088"/>
          </a:xfrm>
        </p:spPr>
        <p:txBody>
          <a:bodyPr>
            <a:normAutofit fontScale="85000" lnSpcReduction="20000"/>
          </a:bodyPr>
          <a:lstStyle/>
          <a:p>
            <a:r>
              <a:rPr lang="en-US" dirty="0" smtClean="0"/>
              <a:t>Adapted from Biggs’ (1999) </a:t>
            </a:r>
            <a:r>
              <a:rPr lang="en-US" dirty="0"/>
              <a:t>Constructive Alignment of Curriculum</a:t>
            </a:r>
          </a:p>
        </p:txBody>
      </p:sp>
      <p:sp>
        <p:nvSpPr>
          <p:cNvPr id="8" name="Date Placeholder 7"/>
          <p:cNvSpPr>
            <a:spLocks noGrp="1"/>
          </p:cNvSpPr>
          <p:nvPr>
            <p:ph type="dt" sz="half" idx="10"/>
          </p:nvPr>
        </p:nvSpPr>
        <p:spPr/>
        <p:txBody>
          <a:bodyPr/>
          <a:lstStyle/>
          <a:p>
            <a:r>
              <a:rPr lang="en-US" smtClean="0"/>
              <a:t>6/2/2015</a:t>
            </a:r>
            <a:endParaRPr lang="en-US"/>
          </a:p>
        </p:txBody>
      </p:sp>
      <p:sp>
        <p:nvSpPr>
          <p:cNvPr id="9" name="Slide Number Placeholder 8"/>
          <p:cNvSpPr>
            <a:spLocks noGrp="1"/>
          </p:cNvSpPr>
          <p:nvPr>
            <p:ph type="sldNum" sz="quarter" idx="12"/>
          </p:nvPr>
        </p:nvSpPr>
        <p:spPr/>
        <p:txBody>
          <a:bodyPr/>
          <a:lstStyle/>
          <a:p>
            <a:fld id="{29647720-6AD6-480D-9610-E3D6C3A23A93}" type="slidenum">
              <a:rPr lang="en-US" smtClean="0"/>
              <a:pPr/>
              <a:t>12</a:t>
            </a:fld>
            <a:endParaRPr lang="en-US"/>
          </a:p>
        </p:txBody>
      </p:sp>
    </p:spTree>
    <p:extLst>
      <p:ext uri="{BB962C8B-B14F-4D97-AF65-F5344CB8AC3E}">
        <p14:creationId xmlns:p14="http://schemas.microsoft.com/office/powerpoint/2010/main" val="30551547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259" y="373248"/>
            <a:ext cx="8686800" cy="838200"/>
          </a:xfrm>
        </p:spPr>
        <p:txBody>
          <a:bodyPr>
            <a:normAutofit fontScale="90000"/>
          </a:bodyPr>
          <a:lstStyle/>
          <a:p>
            <a:r>
              <a:rPr lang="en-US" dirty="0" smtClean="0"/>
              <a:t>Student-</a:t>
            </a:r>
            <a:r>
              <a:rPr lang="en-US" dirty="0" err="1" smtClean="0"/>
              <a:t>Centred</a:t>
            </a:r>
            <a:r>
              <a:rPr lang="en-US" dirty="0" smtClean="0"/>
              <a:t> Learning Vs </a:t>
            </a:r>
            <a:br>
              <a:rPr lang="en-US" dirty="0" smtClean="0"/>
            </a:br>
            <a:r>
              <a:rPr lang="en-US" dirty="0" smtClean="0"/>
              <a:t>Teacher-</a:t>
            </a:r>
            <a:r>
              <a:rPr lang="en-US" dirty="0" err="1" smtClean="0"/>
              <a:t>centred</a:t>
            </a:r>
            <a:r>
              <a:rPr lang="en-US" dirty="0" smtClean="0"/>
              <a:t> Learning</a:t>
            </a:r>
            <a:endParaRPr lang="en-US" dirty="0"/>
          </a:p>
        </p:txBody>
      </p:sp>
      <p:sp>
        <p:nvSpPr>
          <p:cNvPr id="4" name="Date Placeholder 3"/>
          <p:cNvSpPr>
            <a:spLocks noGrp="1"/>
          </p:cNvSpPr>
          <p:nvPr>
            <p:ph type="dt" sz="half" idx="10"/>
          </p:nvPr>
        </p:nvSpPr>
        <p:spPr/>
        <p:txBody>
          <a:bodyPr/>
          <a:lstStyle/>
          <a:p>
            <a:r>
              <a:rPr lang="en-US" smtClean="0"/>
              <a:t>6/2/2015</a:t>
            </a:r>
            <a:endParaRPr lang="en-US"/>
          </a:p>
        </p:txBody>
      </p:sp>
      <p:sp>
        <p:nvSpPr>
          <p:cNvPr id="5" name="Slide Number Placeholder 4"/>
          <p:cNvSpPr>
            <a:spLocks noGrp="1"/>
          </p:cNvSpPr>
          <p:nvPr>
            <p:ph type="sldNum" sz="quarter" idx="12"/>
          </p:nvPr>
        </p:nvSpPr>
        <p:spPr/>
        <p:txBody>
          <a:bodyPr/>
          <a:lstStyle/>
          <a:p>
            <a:fld id="{29647720-6AD6-480D-9610-E3D6C3A23A93}" type="slidenum">
              <a:rPr lang="en-US" smtClean="0"/>
              <a:pPr/>
              <a:t>13</a:t>
            </a:fld>
            <a:endParaRPr lang="en-US"/>
          </a:p>
        </p:txBody>
      </p:sp>
      <p:pic>
        <p:nvPicPr>
          <p:cNvPr id="6" name="Picture 2" descr="https://encrypted-tbn3.gstatic.com/images?q=tbn:ANd9GcTwonZsfzsYxP4-neB8XGzRTSX2UQJgmuDoT6mMOYlkFHu-AzSJx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366143"/>
            <a:ext cx="7344816" cy="2710929"/>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https://encrypted-tbn2.gstatic.com/images?q=tbn:ANd9GcTcYKWEvlx8ult3vF3RCc0bHL7vf02Ym--UREo1LTgtrC1cE58Bg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734" y="4461535"/>
            <a:ext cx="2888919" cy="1919793"/>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edcompassblog.smarttech.com/wp-content/uploads/2012/06/ppl_whtbg_prd_sb885ix_doccam_stem_girlWithM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3928" y="4797152"/>
            <a:ext cx="3085043" cy="16768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C:\Users\admin\Desktop\images.jpg6.jpg"/>
          <p:cNvPicPr>
            <a:picLocks noChangeAspect="1" noChangeArrowheads="1"/>
          </p:cNvPicPr>
          <p:nvPr/>
        </p:nvPicPr>
        <p:blipFill>
          <a:blip r:embed="rId5" cstate="print"/>
          <a:stretch>
            <a:fillRect/>
          </a:stretch>
        </p:blipFill>
        <p:spPr bwMode="auto">
          <a:xfrm>
            <a:off x="6690059" y="3714725"/>
            <a:ext cx="2286000" cy="1514475"/>
          </a:xfrm>
          <a:prstGeom prst="rect">
            <a:avLst/>
          </a:prstGeom>
          <a:noFill/>
        </p:spPr>
      </p:pic>
      <p:sp>
        <p:nvSpPr>
          <p:cNvPr id="3" name="Rectangle 2"/>
          <p:cNvSpPr/>
          <p:nvPr/>
        </p:nvSpPr>
        <p:spPr>
          <a:xfrm>
            <a:off x="683568" y="3582808"/>
            <a:ext cx="3020122" cy="369332"/>
          </a:xfrm>
          <a:prstGeom prst="rect">
            <a:avLst/>
          </a:prstGeom>
        </p:spPr>
        <p:txBody>
          <a:bodyPr wrap="none">
            <a:spAutoFit/>
          </a:bodyPr>
          <a:lstStyle/>
          <a:p>
            <a:r>
              <a:rPr lang="en-US" dirty="0" smtClean="0">
                <a:latin typeface="Calibri" panose="020F0502020204030204" pitchFamily="34" charset="0"/>
                <a:ea typeface="Calibri" panose="020F0502020204030204" pitchFamily="34" charset="0"/>
                <a:cs typeface="ArnoPro-Regular"/>
              </a:rPr>
              <a:t>O’Neill </a:t>
            </a:r>
            <a:r>
              <a:rPr lang="en-US" dirty="0">
                <a:latin typeface="Calibri" panose="020F0502020204030204" pitchFamily="34" charset="0"/>
                <a:ea typeface="Calibri" panose="020F0502020204030204" pitchFamily="34" charset="0"/>
                <a:cs typeface="ArnoPro-Regular"/>
              </a:rPr>
              <a:t>and McMahon (2005), </a:t>
            </a:r>
            <a:endParaRPr lang="en-US" dirty="0"/>
          </a:p>
        </p:txBody>
      </p:sp>
    </p:spTree>
    <p:extLst>
      <p:ext uri="{BB962C8B-B14F-4D97-AF65-F5344CB8AC3E}">
        <p14:creationId xmlns:p14="http://schemas.microsoft.com/office/powerpoint/2010/main" val="11764568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idx="1"/>
          </p:nvPr>
        </p:nvSpPr>
        <p:spPr/>
        <p:txBody>
          <a:bodyPr/>
          <a:lstStyle/>
          <a:p>
            <a:r>
              <a:rPr lang="en-US" dirty="0" smtClean="0"/>
              <a:t>For Teachers</a:t>
            </a:r>
            <a:endParaRPr lang="en-US" dirty="0"/>
          </a:p>
        </p:txBody>
      </p:sp>
      <p:sp>
        <p:nvSpPr>
          <p:cNvPr id="12" name="Text Placeholder 11"/>
          <p:cNvSpPr>
            <a:spLocks noGrp="1"/>
          </p:cNvSpPr>
          <p:nvPr>
            <p:ph type="body" sz="half" idx="3"/>
          </p:nvPr>
        </p:nvSpPr>
        <p:spPr/>
        <p:txBody>
          <a:bodyPr/>
          <a:lstStyle/>
          <a:p>
            <a:r>
              <a:rPr lang="en-US" dirty="0" smtClean="0"/>
              <a:t>For students</a:t>
            </a:r>
            <a:endParaRPr lang="en-US" dirty="0"/>
          </a:p>
        </p:txBody>
      </p:sp>
      <p:sp>
        <p:nvSpPr>
          <p:cNvPr id="11" name="Content Placeholder 10"/>
          <p:cNvSpPr>
            <a:spLocks noGrp="1"/>
          </p:cNvSpPr>
          <p:nvPr>
            <p:ph sz="quarter" idx="2"/>
          </p:nvPr>
        </p:nvSpPr>
        <p:spPr>
          <a:xfrm>
            <a:off x="281444" y="1316037"/>
            <a:ext cx="4290556" cy="4633243"/>
          </a:xfrm>
        </p:spPr>
        <p:txBody>
          <a:bodyPr>
            <a:normAutofit fontScale="70000" lnSpcReduction="20000"/>
          </a:bodyPr>
          <a:lstStyle/>
          <a:p>
            <a:r>
              <a:rPr lang="en-US" b="1" dirty="0" smtClean="0"/>
              <a:t>Revising  the </a:t>
            </a:r>
            <a:r>
              <a:rPr lang="en-US" b="1" dirty="0"/>
              <a:t>curricula </a:t>
            </a:r>
            <a:r>
              <a:rPr lang="en-US" dirty="0"/>
              <a:t>to incorporate the course outcomes as well as the national level graduate attributes </a:t>
            </a:r>
            <a:endParaRPr lang="en-US" dirty="0" smtClean="0"/>
          </a:p>
          <a:p>
            <a:r>
              <a:rPr lang="en-US" b="1" dirty="0" smtClean="0"/>
              <a:t>Adapting Innovative </a:t>
            </a:r>
            <a:r>
              <a:rPr lang="en-US" b="1" dirty="0"/>
              <a:t>teaching/learning methods</a:t>
            </a:r>
            <a:r>
              <a:rPr lang="en-US" dirty="0"/>
              <a:t>, </a:t>
            </a:r>
            <a:r>
              <a:rPr lang="en-US" dirty="0" smtClean="0"/>
              <a:t>that </a:t>
            </a:r>
            <a:r>
              <a:rPr lang="en-US" dirty="0"/>
              <a:t>make students more active </a:t>
            </a:r>
            <a:r>
              <a:rPr lang="en-US" dirty="0" smtClean="0"/>
              <a:t>than </a:t>
            </a:r>
            <a:r>
              <a:rPr lang="en-US" dirty="0"/>
              <a:t>in the conventional </a:t>
            </a:r>
            <a:r>
              <a:rPr lang="en-US" dirty="0" smtClean="0"/>
              <a:t>classroom.</a:t>
            </a:r>
          </a:p>
          <a:p>
            <a:r>
              <a:rPr lang="en-US" b="1" dirty="0" smtClean="0"/>
              <a:t>Adapting more </a:t>
            </a:r>
            <a:r>
              <a:rPr lang="en-US" b="1" dirty="0"/>
              <a:t>creative </a:t>
            </a:r>
            <a:r>
              <a:rPr lang="en-US" b="1" dirty="0" smtClean="0"/>
              <a:t>assessment methods</a:t>
            </a:r>
            <a:r>
              <a:rPr lang="en-US" dirty="0" smtClean="0"/>
              <a:t>, not </a:t>
            </a:r>
            <a:r>
              <a:rPr lang="en-US" dirty="0"/>
              <a:t>only </a:t>
            </a:r>
            <a:r>
              <a:rPr lang="en-US" dirty="0" smtClean="0"/>
              <a:t>for teacher-assessment</a:t>
            </a:r>
            <a:r>
              <a:rPr lang="en-US" dirty="0"/>
              <a:t>, but </a:t>
            </a:r>
            <a:r>
              <a:rPr lang="en-US" dirty="0" smtClean="0"/>
              <a:t>also for peer </a:t>
            </a:r>
            <a:r>
              <a:rPr lang="en-US" dirty="0"/>
              <a:t>and </a:t>
            </a:r>
            <a:r>
              <a:rPr lang="en-US" dirty="0" smtClean="0"/>
              <a:t>self-assessments.</a:t>
            </a:r>
          </a:p>
          <a:p>
            <a:r>
              <a:rPr lang="en-US" b="1" dirty="0" smtClean="0"/>
              <a:t>Gaining pedagogical skills</a:t>
            </a:r>
            <a:r>
              <a:rPr lang="en-US" dirty="0" smtClean="0"/>
              <a:t>, </a:t>
            </a:r>
            <a:r>
              <a:rPr lang="en-US" dirty="0"/>
              <a:t>In addition to their subject knowledge</a:t>
            </a:r>
            <a:r>
              <a:rPr lang="en-US" dirty="0" smtClean="0"/>
              <a:t> to deliver SCL successfully.</a:t>
            </a:r>
          </a:p>
          <a:p>
            <a:r>
              <a:rPr lang="en-US" b="1" dirty="0" smtClean="0"/>
              <a:t>Accessing a wide range of additional information </a:t>
            </a:r>
            <a:r>
              <a:rPr lang="en-US" dirty="0" smtClean="0"/>
              <a:t>on subject, T/L methods, best practices, examples etc. </a:t>
            </a:r>
          </a:p>
          <a:p>
            <a:r>
              <a:rPr lang="en-US" b="1" dirty="0" smtClean="0"/>
              <a:t>Increased use of ICT </a:t>
            </a:r>
            <a:r>
              <a:rPr lang="en-US" dirty="0" smtClean="0"/>
              <a:t>in T/L activities.</a:t>
            </a:r>
          </a:p>
        </p:txBody>
      </p:sp>
      <p:sp>
        <p:nvSpPr>
          <p:cNvPr id="13" name="Content Placeholder 12"/>
          <p:cNvSpPr>
            <a:spLocks noGrp="1"/>
          </p:cNvSpPr>
          <p:nvPr>
            <p:ph sz="quarter" idx="4"/>
          </p:nvPr>
        </p:nvSpPr>
        <p:spPr>
          <a:xfrm>
            <a:off x="4648730" y="1316037"/>
            <a:ext cx="4288536" cy="4633243"/>
          </a:xfrm>
        </p:spPr>
        <p:txBody>
          <a:bodyPr>
            <a:normAutofit fontScale="85000" lnSpcReduction="20000"/>
          </a:bodyPr>
          <a:lstStyle/>
          <a:p>
            <a:r>
              <a:rPr lang="en-US" dirty="0" smtClean="0"/>
              <a:t>Taking </a:t>
            </a:r>
            <a:r>
              <a:rPr lang="en-US" b="1" dirty="0"/>
              <a:t>greater responsibility of their </a:t>
            </a:r>
            <a:r>
              <a:rPr lang="en-US" b="1" dirty="0" smtClean="0"/>
              <a:t>learning,</a:t>
            </a:r>
            <a:r>
              <a:rPr lang="en-US" dirty="0" smtClean="0"/>
              <a:t> instead </a:t>
            </a:r>
            <a:r>
              <a:rPr lang="en-US" dirty="0"/>
              <a:t>of being passive receivers of information from the </a:t>
            </a:r>
            <a:r>
              <a:rPr lang="en-US" dirty="0" smtClean="0"/>
              <a:t>teacher.</a:t>
            </a:r>
          </a:p>
          <a:p>
            <a:r>
              <a:rPr lang="en-US" b="1" dirty="0" smtClean="0"/>
              <a:t>Undertaking innovative </a:t>
            </a:r>
            <a:r>
              <a:rPr lang="en-US" b="1" dirty="0"/>
              <a:t>assignments </a:t>
            </a:r>
            <a:r>
              <a:rPr lang="en-US" dirty="0" smtClean="0"/>
              <a:t>that will assess not only the subject </a:t>
            </a:r>
            <a:r>
              <a:rPr lang="en-US" dirty="0"/>
              <a:t>knowledge but also on how they have achieved the learning objectives of the holistic </a:t>
            </a:r>
            <a:r>
              <a:rPr lang="en-US" dirty="0" err="1"/>
              <a:t>programme</a:t>
            </a:r>
            <a:r>
              <a:rPr lang="en-US" dirty="0"/>
              <a:t>. </a:t>
            </a:r>
            <a:endParaRPr lang="en-US" dirty="0" smtClean="0"/>
          </a:p>
          <a:p>
            <a:r>
              <a:rPr lang="en-US" b="1" dirty="0" smtClean="0"/>
              <a:t>Accessing a wide range of </a:t>
            </a:r>
            <a:r>
              <a:rPr lang="en-US" b="1" dirty="0"/>
              <a:t>information </a:t>
            </a:r>
            <a:r>
              <a:rPr lang="en-US" dirty="0"/>
              <a:t>of different types</a:t>
            </a:r>
            <a:r>
              <a:rPr lang="en-US" dirty="0" smtClean="0"/>
              <a:t>, </a:t>
            </a:r>
            <a:r>
              <a:rPr lang="en-US" dirty="0"/>
              <a:t>and in different </a:t>
            </a:r>
            <a:r>
              <a:rPr lang="en-US" dirty="0" smtClean="0"/>
              <a:t>formats, and in other languages (especially in English).</a:t>
            </a:r>
          </a:p>
          <a:p>
            <a:r>
              <a:rPr lang="en-US" b="1" dirty="0" smtClean="0"/>
              <a:t>Using and sharing an array of tools </a:t>
            </a:r>
            <a:r>
              <a:rPr lang="en-US" dirty="0" smtClean="0"/>
              <a:t>particularly ICT in their learning activities. </a:t>
            </a:r>
          </a:p>
          <a:p>
            <a:endParaRPr lang="en-US" dirty="0"/>
          </a:p>
          <a:p>
            <a:endParaRPr lang="en-US" dirty="0"/>
          </a:p>
        </p:txBody>
      </p:sp>
      <p:sp>
        <p:nvSpPr>
          <p:cNvPr id="4" name="Date Placeholder 3"/>
          <p:cNvSpPr>
            <a:spLocks noGrp="1"/>
          </p:cNvSpPr>
          <p:nvPr>
            <p:ph type="dt" sz="half" idx="10"/>
          </p:nvPr>
        </p:nvSpPr>
        <p:spPr/>
        <p:txBody>
          <a:bodyPr/>
          <a:lstStyle/>
          <a:p>
            <a:r>
              <a:rPr lang="en-US" smtClean="0"/>
              <a:t>6/2/2015</a:t>
            </a:r>
            <a:endParaRPr lang="en-US"/>
          </a:p>
        </p:txBody>
      </p:sp>
      <p:sp>
        <p:nvSpPr>
          <p:cNvPr id="5" name="Slide Number Placeholder 4"/>
          <p:cNvSpPr>
            <a:spLocks noGrp="1"/>
          </p:cNvSpPr>
          <p:nvPr>
            <p:ph type="sldNum" sz="quarter" idx="12"/>
          </p:nvPr>
        </p:nvSpPr>
        <p:spPr/>
        <p:txBody>
          <a:bodyPr/>
          <a:lstStyle/>
          <a:p>
            <a:fld id="{29647720-6AD6-480D-9610-E3D6C3A23A93}" type="slidenum">
              <a:rPr lang="en-US" smtClean="0"/>
              <a:pPr/>
              <a:t>14</a:t>
            </a:fld>
            <a:endParaRPr lang="en-US"/>
          </a:p>
        </p:txBody>
      </p:sp>
      <p:sp>
        <p:nvSpPr>
          <p:cNvPr id="14" name="Title 8"/>
          <p:cNvSpPr txBox="1">
            <a:spLocks/>
          </p:cNvSpPr>
          <p:nvPr/>
        </p:nvSpPr>
        <p:spPr>
          <a:xfrm>
            <a:off x="419100" y="133966"/>
            <a:ext cx="8610600" cy="685184"/>
          </a:xfrm>
          <a:prstGeom prst="rect">
            <a:avLst/>
          </a:prstGeom>
        </p:spPr>
        <p:txBody>
          <a:bodyPr vert="horz" anchor="ctr">
            <a:normAutofit/>
          </a:bodyPr>
          <a:lst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a:lstStyle>
          <a:p>
            <a:r>
              <a:rPr lang="en-US" smtClean="0"/>
              <a:t>Challenges of SCL</a:t>
            </a:r>
            <a:endParaRPr lang="en-US" dirty="0"/>
          </a:p>
        </p:txBody>
      </p:sp>
    </p:spTree>
    <p:extLst>
      <p:ext uri="{BB962C8B-B14F-4D97-AF65-F5344CB8AC3E}">
        <p14:creationId xmlns:p14="http://schemas.microsoft.com/office/powerpoint/2010/main" val="2977576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Teachers and Students </a:t>
            </a:r>
            <a:endParaRPr lang="en-US" dirty="0"/>
          </a:p>
        </p:txBody>
      </p:sp>
      <p:sp>
        <p:nvSpPr>
          <p:cNvPr id="10" name="Content Placeholder 9"/>
          <p:cNvSpPr>
            <a:spLocks noGrp="1"/>
          </p:cNvSpPr>
          <p:nvPr>
            <p:ph idx="1"/>
          </p:nvPr>
        </p:nvSpPr>
        <p:spPr>
          <a:xfrm>
            <a:off x="300841" y="1387475"/>
            <a:ext cx="8686800" cy="4525963"/>
          </a:xfrm>
        </p:spPr>
        <p:txBody>
          <a:bodyPr>
            <a:normAutofit fontScale="92500" lnSpcReduction="10000"/>
          </a:bodyPr>
          <a:lstStyle/>
          <a:p>
            <a:r>
              <a:rPr lang="en-US" dirty="0" smtClean="0"/>
              <a:t>need </a:t>
            </a:r>
            <a:r>
              <a:rPr lang="en-US" dirty="0"/>
              <a:t>to determine the amount of information needed, </a:t>
            </a:r>
            <a:endParaRPr lang="en-US" dirty="0" smtClean="0"/>
          </a:p>
          <a:p>
            <a:r>
              <a:rPr lang="en-US" dirty="0" smtClean="0"/>
              <a:t>access </a:t>
            </a:r>
            <a:r>
              <a:rPr lang="en-US" dirty="0"/>
              <a:t>the desired information effectively and efficiently, </a:t>
            </a:r>
            <a:endParaRPr lang="en-US" dirty="0" smtClean="0"/>
          </a:p>
          <a:p>
            <a:r>
              <a:rPr lang="en-US" dirty="0" smtClean="0"/>
              <a:t>appraise </a:t>
            </a:r>
            <a:r>
              <a:rPr lang="en-US" dirty="0"/>
              <a:t>information and its sources critically</a:t>
            </a:r>
            <a:r>
              <a:rPr lang="en-US" dirty="0" smtClean="0"/>
              <a:t>,</a:t>
            </a:r>
          </a:p>
          <a:p>
            <a:r>
              <a:rPr lang="en-US" dirty="0" smtClean="0"/>
              <a:t> </a:t>
            </a:r>
            <a:r>
              <a:rPr lang="en-US" dirty="0"/>
              <a:t>integrate information into one’s own work, </a:t>
            </a:r>
            <a:endParaRPr lang="en-US" dirty="0" smtClean="0"/>
          </a:p>
          <a:p>
            <a:r>
              <a:rPr lang="en-US" dirty="0" smtClean="0"/>
              <a:t>use </a:t>
            </a:r>
            <a:r>
              <a:rPr lang="en-US" dirty="0"/>
              <a:t>information effectively to complete a specific purpose and </a:t>
            </a:r>
            <a:endParaRPr lang="en-US" dirty="0" smtClean="0"/>
          </a:p>
          <a:p>
            <a:r>
              <a:rPr lang="en-US" dirty="0" smtClean="0"/>
              <a:t>use </a:t>
            </a:r>
            <a:r>
              <a:rPr lang="en-US" dirty="0"/>
              <a:t>information ethically and legally</a:t>
            </a:r>
          </a:p>
        </p:txBody>
      </p:sp>
      <p:sp>
        <p:nvSpPr>
          <p:cNvPr id="7" name="Date Placeholder 6"/>
          <p:cNvSpPr>
            <a:spLocks noGrp="1"/>
          </p:cNvSpPr>
          <p:nvPr>
            <p:ph type="dt" sz="half" idx="10"/>
          </p:nvPr>
        </p:nvSpPr>
        <p:spPr/>
        <p:txBody>
          <a:bodyPr/>
          <a:lstStyle/>
          <a:p>
            <a:r>
              <a:rPr lang="en-US" smtClean="0"/>
              <a:t>6/2/2015</a:t>
            </a:r>
            <a:endParaRPr lang="en-US"/>
          </a:p>
        </p:txBody>
      </p:sp>
      <p:sp>
        <p:nvSpPr>
          <p:cNvPr id="8" name="Slide Number Placeholder 7"/>
          <p:cNvSpPr>
            <a:spLocks noGrp="1"/>
          </p:cNvSpPr>
          <p:nvPr>
            <p:ph type="sldNum" sz="quarter" idx="12"/>
          </p:nvPr>
        </p:nvSpPr>
        <p:spPr/>
        <p:txBody>
          <a:bodyPr/>
          <a:lstStyle/>
          <a:p>
            <a:fld id="{29647720-6AD6-480D-9610-E3D6C3A23A93}" type="slidenum">
              <a:rPr lang="en-US" smtClean="0"/>
              <a:pPr/>
              <a:t>15</a:t>
            </a:fld>
            <a:endParaRPr lang="en-US"/>
          </a:p>
        </p:txBody>
      </p:sp>
    </p:spTree>
    <p:extLst>
      <p:ext uri="{BB962C8B-B14F-4D97-AF65-F5344CB8AC3E}">
        <p14:creationId xmlns:p14="http://schemas.microsoft.com/office/powerpoint/2010/main" val="520640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6/2/2015</a:t>
            </a:r>
            <a:endParaRPr lang="en-US"/>
          </a:p>
        </p:txBody>
      </p:sp>
      <p:sp>
        <p:nvSpPr>
          <p:cNvPr id="5" name="Slide Number Placeholder 4"/>
          <p:cNvSpPr>
            <a:spLocks noGrp="1"/>
          </p:cNvSpPr>
          <p:nvPr>
            <p:ph type="sldNum" sz="quarter" idx="12"/>
          </p:nvPr>
        </p:nvSpPr>
        <p:spPr/>
        <p:txBody>
          <a:bodyPr/>
          <a:lstStyle/>
          <a:p>
            <a:fld id="{29647720-6AD6-480D-9610-E3D6C3A23A93}" type="slidenum">
              <a:rPr lang="en-US" smtClean="0"/>
              <a:pPr/>
              <a:t>16</a:t>
            </a:fld>
            <a:endParaRPr lang="en-US"/>
          </a:p>
        </p:txBody>
      </p:sp>
      <p:sp>
        <p:nvSpPr>
          <p:cNvPr id="8" name="Title 7"/>
          <p:cNvSpPr>
            <a:spLocks noGrp="1"/>
          </p:cNvSpPr>
          <p:nvPr>
            <p:ph type="title"/>
          </p:nvPr>
        </p:nvSpPr>
        <p:spPr/>
        <p:txBody>
          <a:bodyPr>
            <a:normAutofit fontScale="90000"/>
          </a:bodyPr>
          <a:lstStyle/>
          <a:p>
            <a:r>
              <a:rPr lang="en-US" dirty="0" smtClean="0"/>
              <a:t>3. </a:t>
            </a:r>
            <a:r>
              <a:rPr lang="en-US" b="1" dirty="0"/>
              <a:t>Present paradigm of the university library</a:t>
            </a:r>
            <a:br>
              <a:rPr lang="en-US" b="1" dirty="0"/>
            </a:br>
            <a:endParaRPr lang="en-US" dirty="0"/>
          </a:p>
        </p:txBody>
      </p:sp>
    </p:spTree>
    <p:extLst>
      <p:ext uri="{BB962C8B-B14F-4D97-AF65-F5344CB8AC3E}">
        <p14:creationId xmlns:p14="http://schemas.microsoft.com/office/powerpoint/2010/main" val="6059559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a:t>Present paradigm of the </a:t>
            </a:r>
            <a:r>
              <a:rPr lang="en-US" dirty="0" smtClean="0"/>
              <a:t>university </a:t>
            </a:r>
            <a:r>
              <a:rPr lang="en-US" dirty="0"/>
              <a:t>library</a:t>
            </a:r>
          </a:p>
        </p:txBody>
      </p:sp>
      <p:sp>
        <p:nvSpPr>
          <p:cNvPr id="7" name="Content Placeholder 6"/>
          <p:cNvSpPr>
            <a:spLocks noGrp="1"/>
          </p:cNvSpPr>
          <p:nvPr>
            <p:ph sz="half" idx="1"/>
          </p:nvPr>
        </p:nvSpPr>
        <p:spPr/>
        <p:txBody>
          <a:bodyPr>
            <a:normAutofit fontScale="77500" lnSpcReduction="20000"/>
          </a:bodyPr>
          <a:lstStyle/>
          <a:p>
            <a:r>
              <a:rPr lang="en-GB" dirty="0"/>
              <a:t>The university library in the current Sri Lankan context is </a:t>
            </a:r>
            <a:r>
              <a:rPr lang="en-GB" b="1" dirty="0"/>
              <a:t>highly print-based</a:t>
            </a:r>
            <a:r>
              <a:rPr lang="en-GB" dirty="0"/>
              <a:t>. </a:t>
            </a:r>
            <a:endParaRPr lang="en-GB" dirty="0" smtClean="0"/>
          </a:p>
          <a:p>
            <a:r>
              <a:rPr lang="en-GB" dirty="0" smtClean="0"/>
              <a:t>The </a:t>
            </a:r>
            <a:r>
              <a:rPr lang="en-GB" dirty="0"/>
              <a:t>strength of the library is measured by the number of the </a:t>
            </a:r>
            <a:r>
              <a:rPr lang="en-GB" b="1" dirty="0"/>
              <a:t>print volumes </a:t>
            </a:r>
            <a:r>
              <a:rPr lang="en-GB" dirty="0"/>
              <a:t>available in the </a:t>
            </a:r>
            <a:r>
              <a:rPr lang="en-GB" dirty="0" smtClean="0"/>
              <a:t>library.</a:t>
            </a:r>
          </a:p>
          <a:p>
            <a:r>
              <a:rPr lang="en-GB" dirty="0" smtClean="0"/>
              <a:t>Collection </a:t>
            </a:r>
            <a:r>
              <a:rPr lang="en-GB" dirty="0"/>
              <a:t>development is driven more by the </a:t>
            </a:r>
            <a:r>
              <a:rPr lang="en-GB" b="1" dirty="0"/>
              <a:t>principle of </a:t>
            </a:r>
            <a:r>
              <a:rPr lang="en-GB" b="1" dirty="0" smtClean="0"/>
              <a:t>hoarding,</a:t>
            </a:r>
            <a:r>
              <a:rPr lang="en-GB" dirty="0" smtClean="0"/>
              <a:t> </a:t>
            </a:r>
            <a:r>
              <a:rPr lang="en-GB" dirty="0"/>
              <a:t>Just-In-Case they are needed. </a:t>
            </a:r>
            <a:endParaRPr lang="en-GB" dirty="0" smtClean="0"/>
          </a:p>
          <a:p>
            <a:r>
              <a:rPr lang="en-GB" dirty="0" smtClean="0"/>
              <a:t>A </a:t>
            </a:r>
            <a:r>
              <a:rPr lang="en-GB" dirty="0"/>
              <a:t>significant proportion of the </a:t>
            </a:r>
            <a:r>
              <a:rPr lang="en-GB" b="1" dirty="0"/>
              <a:t>library staff time </a:t>
            </a:r>
            <a:r>
              <a:rPr lang="en-GB" dirty="0"/>
              <a:t>is spent on managing the physical collections and related </a:t>
            </a:r>
            <a:r>
              <a:rPr lang="en-GB" dirty="0" smtClean="0"/>
              <a:t>issues.</a:t>
            </a:r>
          </a:p>
          <a:p>
            <a:endParaRPr lang="en-GB" dirty="0"/>
          </a:p>
          <a:p>
            <a:endParaRPr lang="en-GB" dirty="0" smtClean="0"/>
          </a:p>
        </p:txBody>
      </p:sp>
      <p:sp>
        <p:nvSpPr>
          <p:cNvPr id="10" name="Content Placeholder 9"/>
          <p:cNvSpPr>
            <a:spLocks noGrp="1"/>
          </p:cNvSpPr>
          <p:nvPr>
            <p:ph sz="half" idx="2"/>
          </p:nvPr>
        </p:nvSpPr>
        <p:spPr/>
        <p:txBody>
          <a:bodyPr>
            <a:normAutofit fontScale="77500" lnSpcReduction="20000"/>
          </a:bodyPr>
          <a:lstStyle/>
          <a:p>
            <a:endParaRPr lang="en-US" dirty="0"/>
          </a:p>
        </p:txBody>
      </p:sp>
      <p:sp>
        <p:nvSpPr>
          <p:cNvPr id="3" name="Date Placeholder 2"/>
          <p:cNvSpPr>
            <a:spLocks noGrp="1"/>
          </p:cNvSpPr>
          <p:nvPr>
            <p:ph type="dt" sz="half" idx="10"/>
          </p:nvPr>
        </p:nvSpPr>
        <p:spPr/>
        <p:txBody>
          <a:bodyPr/>
          <a:lstStyle/>
          <a:p>
            <a:r>
              <a:rPr lang="en-US" smtClean="0"/>
              <a:t>6/2/2015</a:t>
            </a:r>
            <a:endParaRPr lang="en-US"/>
          </a:p>
        </p:txBody>
      </p:sp>
      <p:sp>
        <p:nvSpPr>
          <p:cNvPr id="4" name="Slide Number Placeholder 3"/>
          <p:cNvSpPr>
            <a:spLocks noGrp="1"/>
          </p:cNvSpPr>
          <p:nvPr>
            <p:ph type="sldNum" sz="quarter" idx="12"/>
          </p:nvPr>
        </p:nvSpPr>
        <p:spPr/>
        <p:txBody>
          <a:bodyPr/>
          <a:lstStyle/>
          <a:p>
            <a:fld id="{29647720-6AD6-480D-9610-E3D6C3A23A93}" type="slidenum">
              <a:rPr lang="en-US" smtClean="0"/>
              <a:pPr/>
              <a:t>17</a:t>
            </a:fld>
            <a:endParaRPr lang="en-US"/>
          </a:p>
        </p:txBody>
      </p:sp>
      <p:pic>
        <p:nvPicPr>
          <p:cNvPr id="8" name="Picture 8" descr="http://www.waleoladipo.com/wp-content/uploads/2013/10/silence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29959" y="4220390"/>
            <a:ext cx="3777611" cy="132471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C:\Users\admin\Desktop\images.jpg10.jpg"/>
          <p:cNvPicPr>
            <a:picLocks noChangeAspect="1" noChangeArrowheads="1"/>
          </p:cNvPicPr>
          <p:nvPr/>
        </p:nvPicPr>
        <p:blipFill>
          <a:blip r:embed="rId3" cstate="print"/>
          <a:srcRect/>
          <a:stretch>
            <a:fillRect/>
          </a:stretch>
        </p:blipFill>
        <p:spPr bwMode="auto">
          <a:xfrm>
            <a:off x="4802241" y="1671510"/>
            <a:ext cx="3805329" cy="2477570"/>
          </a:xfrm>
          <a:prstGeom prst="rect">
            <a:avLst/>
          </a:prstGeom>
          <a:noFill/>
        </p:spPr>
      </p:pic>
    </p:spTree>
    <p:extLst>
      <p:ext uri="{BB962C8B-B14F-4D97-AF65-F5344CB8AC3E}">
        <p14:creationId xmlns:p14="http://schemas.microsoft.com/office/powerpoint/2010/main" val="32154264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Present paradigm of the academic library</a:t>
            </a:r>
          </a:p>
        </p:txBody>
      </p:sp>
      <p:sp>
        <p:nvSpPr>
          <p:cNvPr id="3" name="Content Placeholder 2"/>
          <p:cNvSpPr>
            <a:spLocks noGrp="1"/>
          </p:cNvSpPr>
          <p:nvPr>
            <p:ph sz="half" idx="1"/>
          </p:nvPr>
        </p:nvSpPr>
        <p:spPr>
          <a:xfrm>
            <a:off x="304800" y="1390523"/>
            <a:ext cx="4915272" cy="4934077"/>
          </a:xfrm>
        </p:spPr>
        <p:txBody>
          <a:bodyPr>
            <a:noAutofit/>
          </a:bodyPr>
          <a:lstStyle/>
          <a:p>
            <a:r>
              <a:rPr lang="en-GB" sz="2200" dirty="0"/>
              <a:t>Service delivery is oriented towards </a:t>
            </a:r>
            <a:r>
              <a:rPr lang="en-GB" sz="2200" b="1" dirty="0"/>
              <a:t>single users </a:t>
            </a:r>
            <a:r>
              <a:rPr lang="en-GB" sz="2200" dirty="0"/>
              <a:t>who will visit the library to borrow books, use the reference collection or use the reading space. </a:t>
            </a:r>
          </a:p>
          <a:p>
            <a:r>
              <a:rPr lang="en-GB" sz="2200" dirty="0" smtClean="0"/>
              <a:t>A considerable proportion </a:t>
            </a:r>
            <a:r>
              <a:rPr lang="en-GB" sz="2200" dirty="0"/>
              <a:t>of the library collection is stagnant, but </a:t>
            </a:r>
            <a:r>
              <a:rPr lang="en-GB" sz="2200" b="1" dirty="0"/>
              <a:t>not weeded </a:t>
            </a:r>
            <a:r>
              <a:rPr lang="en-GB" sz="2200" dirty="0"/>
              <a:t>in case they are needed by someone at some </a:t>
            </a:r>
            <a:r>
              <a:rPr lang="en-GB" sz="2200" dirty="0" smtClean="0"/>
              <a:t>point.</a:t>
            </a:r>
          </a:p>
          <a:p>
            <a:r>
              <a:rPr lang="en-GB" sz="2200" b="1" dirty="0"/>
              <a:t>Allocating space</a:t>
            </a:r>
            <a:r>
              <a:rPr lang="en-GB" sz="2200" dirty="0"/>
              <a:t> for modernistic services is becoming a critical issue in the older library buildings where a large </a:t>
            </a:r>
            <a:r>
              <a:rPr lang="en-GB" sz="2200" dirty="0" smtClean="0"/>
              <a:t>percentage </a:t>
            </a:r>
            <a:r>
              <a:rPr lang="en-GB" sz="2200" dirty="0"/>
              <a:t>of space is taken up by the print collections. </a:t>
            </a:r>
            <a:endParaRPr lang="en-US" sz="2200" dirty="0"/>
          </a:p>
        </p:txBody>
      </p:sp>
      <p:sp>
        <p:nvSpPr>
          <p:cNvPr id="7" name="Content Placeholder 6"/>
          <p:cNvSpPr>
            <a:spLocks noGrp="1"/>
          </p:cNvSpPr>
          <p:nvPr>
            <p:ph sz="half" idx="2"/>
          </p:nvPr>
        </p:nvSpPr>
        <p:spPr/>
        <p:txBody>
          <a:bodyPr>
            <a:normAutofit fontScale="70000" lnSpcReduction="20000"/>
          </a:bodyPr>
          <a:lstStyle/>
          <a:p>
            <a:endParaRPr lang="en-US" dirty="0"/>
          </a:p>
        </p:txBody>
      </p:sp>
      <p:sp>
        <p:nvSpPr>
          <p:cNvPr id="4" name="Date Placeholder 3"/>
          <p:cNvSpPr>
            <a:spLocks noGrp="1"/>
          </p:cNvSpPr>
          <p:nvPr>
            <p:ph type="dt" sz="half" idx="10"/>
          </p:nvPr>
        </p:nvSpPr>
        <p:spPr/>
        <p:txBody>
          <a:bodyPr/>
          <a:lstStyle/>
          <a:p>
            <a:r>
              <a:rPr lang="en-US" smtClean="0"/>
              <a:t>6/2/2015</a:t>
            </a:r>
            <a:endParaRPr lang="en-US"/>
          </a:p>
        </p:txBody>
      </p:sp>
      <p:sp>
        <p:nvSpPr>
          <p:cNvPr id="5" name="Slide Number Placeholder 4"/>
          <p:cNvSpPr>
            <a:spLocks noGrp="1"/>
          </p:cNvSpPr>
          <p:nvPr>
            <p:ph type="sldNum" sz="quarter" idx="12"/>
          </p:nvPr>
        </p:nvSpPr>
        <p:spPr/>
        <p:txBody>
          <a:bodyPr/>
          <a:lstStyle/>
          <a:p>
            <a:fld id="{29647720-6AD6-480D-9610-E3D6C3A23A93}" type="slidenum">
              <a:rPr lang="en-US" smtClean="0"/>
              <a:pPr/>
              <a:t>18</a:t>
            </a:fld>
            <a:endParaRPr lang="en-US"/>
          </a:p>
        </p:txBody>
      </p:sp>
      <p:pic>
        <p:nvPicPr>
          <p:cNvPr id="6" name="Picture 6" descr="C:\Users\admin\Desktop\images.jpg7.jpg"/>
          <p:cNvPicPr>
            <a:picLocks noChangeAspect="1" noChangeArrowheads="1"/>
          </p:cNvPicPr>
          <p:nvPr/>
        </p:nvPicPr>
        <p:blipFill>
          <a:blip r:embed="rId2" cstate="print"/>
          <a:srcRect/>
          <a:stretch>
            <a:fillRect/>
          </a:stretch>
        </p:blipFill>
        <p:spPr bwMode="auto">
          <a:xfrm>
            <a:off x="5524865" y="2348880"/>
            <a:ext cx="3463687" cy="2594422"/>
          </a:xfrm>
          <a:prstGeom prst="rect">
            <a:avLst/>
          </a:prstGeom>
          <a:noFill/>
        </p:spPr>
      </p:pic>
    </p:spTree>
    <p:extLst>
      <p:ext uri="{BB962C8B-B14F-4D97-AF65-F5344CB8AC3E}">
        <p14:creationId xmlns:p14="http://schemas.microsoft.com/office/powerpoint/2010/main" val="8886976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Present paradigm of the academic library</a:t>
            </a:r>
          </a:p>
        </p:txBody>
      </p:sp>
      <p:sp>
        <p:nvSpPr>
          <p:cNvPr id="3" name="Content Placeholder 2"/>
          <p:cNvSpPr>
            <a:spLocks noGrp="1"/>
          </p:cNvSpPr>
          <p:nvPr>
            <p:ph idx="1"/>
          </p:nvPr>
        </p:nvSpPr>
        <p:spPr/>
        <p:txBody>
          <a:bodyPr/>
          <a:lstStyle/>
          <a:p>
            <a:r>
              <a:rPr lang="en-GB" dirty="0"/>
              <a:t>Most </a:t>
            </a:r>
            <a:r>
              <a:rPr lang="en-GB" b="1" dirty="0"/>
              <a:t>library websites </a:t>
            </a:r>
            <a:r>
              <a:rPr lang="en-GB" dirty="0"/>
              <a:t>are mainly guides to and descriptions of the physical collections, library layouts and rules and regulations although Institutional Repositories and some tutorials are provided.</a:t>
            </a:r>
          </a:p>
          <a:p>
            <a:r>
              <a:rPr lang="en-GB" dirty="0"/>
              <a:t>There is a tendency of students to turn to </a:t>
            </a:r>
            <a:r>
              <a:rPr lang="en-GB" b="1" dirty="0"/>
              <a:t>Internet and Wikipedia </a:t>
            </a:r>
            <a:r>
              <a:rPr lang="en-GB" dirty="0"/>
              <a:t>for their information needs. </a:t>
            </a:r>
          </a:p>
          <a:p>
            <a:endParaRPr lang="en-US" dirty="0"/>
          </a:p>
        </p:txBody>
      </p:sp>
      <p:sp>
        <p:nvSpPr>
          <p:cNvPr id="4" name="Date Placeholder 3"/>
          <p:cNvSpPr>
            <a:spLocks noGrp="1"/>
          </p:cNvSpPr>
          <p:nvPr>
            <p:ph type="dt" sz="half" idx="10"/>
          </p:nvPr>
        </p:nvSpPr>
        <p:spPr/>
        <p:txBody>
          <a:bodyPr/>
          <a:lstStyle/>
          <a:p>
            <a:r>
              <a:rPr lang="en-US" smtClean="0"/>
              <a:t>6/2/2015</a:t>
            </a:r>
            <a:endParaRPr lang="en-US"/>
          </a:p>
        </p:txBody>
      </p:sp>
      <p:sp>
        <p:nvSpPr>
          <p:cNvPr id="5" name="Slide Number Placeholder 4"/>
          <p:cNvSpPr>
            <a:spLocks noGrp="1"/>
          </p:cNvSpPr>
          <p:nvPr>
            <p:ph type="sldNum" sz="quarter" idx="12"/>
          </p:nvPr>
        </p:nvSpPr>
        <p:spPr/>
        <p:txBody>
          <a:bodyPr/>
          <a:lstStyle/>
          <a:p>
            <a:fld id="{29647720-6AD6-480D-9610-E3D6C3A23A93}" type="slidenum">
              <a:rPr lang="en-US" smtClean="0"/>
              <a:pPr/>
              <a:t>19</a:t>
            </a:fld>
            <a:endParaRPr lang="en-US"/>
          </a:p>
        </p:txBody>
      </p:sp>
    </p:spTree>
    <p:extLst>
      <p:ext uri="{BB962C8B-B14F-4D97-AF65-F5344CB8AC3E}">
        <p14:creationId xmlns:p14="http://schemas.microsoft.com/office/powerpoint/2010/main" val="11017219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 </a:t>
            </a:r>
            <a:endParaRPr lang="en-US" dirty="0"/>
          </a:p>
        </p:txBody>
      </p:sp>
      <p:sp>
        <p:nvSpPr>
          <p:cNvPr id="4" name="Date Placeholder 3"/>
          <p:cNvSpPr>
            <a:spLocks noGrp="1"/>
          </p:cNvSpPr>
          <p:nvPr>
            <p:ph type="dt" sz="half" idx="10"/>
          </p:nvPr>
        </p:nvSpPr>
        <p:spPr/>
        <p:txBody>
          <a:bodyPr/>
          <a:lstStyle/>
          <a:p>
            <a:r>
              <a:rPr lang="en-US" smtClean="0"/>
              <a:t>6/2/2015</a:t>
            </a:r>
            <a:endParaRPr lang="en-US"/>
          </a:p>
        </p:txBody>
      </p:sp>
      <p:sp>
        <p:nvSpPr>
          <p:cNvPr id="5" name="Slide Number Placeholder 4"/>
          <p:cNvSpPr>
            <a:spLocks noGrp="1"/>
          </p:cNvSpPr>
          <p:nvPr>
            <p:ph type="sldNum" sz="quarter" idx="12"/>
          </p:nvPr>
        </p:nvSpPr>
        <p:spPr/>
        <p:txBody>
          <a:bodyPr/>
          <a:lstStyle/>
          <a:p>
            <a:fld id="{29647720-6AD6-480D-9610-E3D6C3A23A93}" type="slidenum">
              <a:rPr lang="en-US" smtClean="0"/>
              <a:pPr/>
              <a:t>2</a:t>
            </a:fld>
            <a:endParaRPr lang="en-US"/>
          </a:p>
        </p:txBody>
      </p:sp>
      <p:sp>
        <p:nvSpPr>
          <p:cNvPr id="8" name="Content Placeholder 2"/>
          <p:cNvSpPr txBox="1">
            <a:spLocks/>
          </p:cNvSpPr>
          <p:nvPr/>
        </p:nvSpPr>
        <p:spPr>
          <a:xfrm>
            <a:off x="457200" y="1706562"/>
            <a:ext cx="8686800" cy="4525963"/>
          </a:xfrm>
          <a:prstGeom prst="rect">
            <a:avLst/>
          </a:prstGeom>
        </p:spPr>
        <p:txBody>
          <a:bodyPr vert="horz">
            <a:normAutofit/>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514350" indent="-514350">
              <a:buFont typeface="+mj-lt"/>
              <a:buAutoNum type="arabicPeriod"/>
            </a:pPr>
            <a:r>
              <a:rPr lang="en-US" b="1" dirty="0" smtClean="0"/>
              <a:t>Evolving Landscape of Sri Lankan higher education</a:t>
            </a:r>
          </a:p>
          <a:p>
            <a:pPr marL="514350" indent="-514350">
              <a:buFont typeface="+mj-lt"/>
              <a:buAutoNum type="arabicPeriod"/>
            </a:pPr>
            <a:r>
              <a:rPr lang="en-US" b="1" dirty="0" smtClean="0"/>
              <a:t>OBE through SCL as a remedial measure</a:t>
            </a:r>
          </a:p>
          <a:p>
            <a:pPr marL="514350" indent="-514350">
              <a:buFont typeface="+mj-lt"/>
              <a:buAutoNum type="arabicPeriod"/>
            </a:pPr>
            <a:r>
              <a:rPr lang="en-US" b="1" dirty="0" smtClean="0"/>
              <a:t>Present paradigm of the university libraries</a:t>
            </a:r>
          </a:p>
          <a:p>
            <a:pPr marL="514350" indent="-514350">
              <a:buFont typeface="+mj-lt"/>
              <a:buAutoNum type="arabicPeriod"/>
            </a:pPr>
            <a:r>
              <a:rPr lang="en-US" b="1" dirty="0" smtClean="0"/>
              <a:t>Need to shift towards a new paradigm</a:t>
            </a:r>
          </a:p>
          <a:p>
            <a:pPr marL="514350" indent="-514350">
              <a:buFont typeface="+mj-lt"/>
              <a:buAutoNum type="arabicPeriod"/>
            </a:pPr>
            <a:r>
              <a:rPr lang="en-US" b="1" dirty="0" smtClean="0"/>
              <a:t>Role of Professional Associations and LIS educators</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sz="half" idx="10"/>
          </p:nvPr>
        </p:nvSpPr>
        <p:spPr/>
        <p:txBody>
          <a:bodyPr/>
          <a:lstStyle/>
          <a:p>
            <a:r>
              <a:rPr lang="en-US" smtClean="0"/>
              <a:t>6/2/2015</a:t>
            </a:r>
            <a:endParaRPr lang="en-US"/>
          </a:p>
        </p:txBody>
      </p:sp>
      <p:sp>
        <p:nvSpPr>
          <p:cNvPr id="5" name="Slide Number Placeholder 4"/>
          <p:cNvSpPr>
            <a:spLocks noGrp="1"/>
          </p:cNvSpPr>
          <p:nvPr>
            <p:ph type="sldNum" sz="quarter" idx="12"/>
          </p:nvPr>
        </p:nvSpPr>
        <p:spPr/>
        <p:txBody>
          <a:bodyPr/>
          <a:lstStyle/>
          <a:p>
            <a:fld id="{29647720-6AD6-480D-9610-E3D6C3A23A93}" type="slidenum">
              <a:rPr lang="en-US" smtClean="0"/>
              <a:pPr/>
              <a:t>20</a:t>
            </a:fld>
            <a:endParaRPr lang="en-US"/>
          </a:p>
        </p:txBody>
      </p:sp>
      <p:sp>
        <p:nvSpPr>
          <p:cNvPr id="6" name="Title 5"/>
          <p:cNvSpPr>
            <a:spLocks noGrp="1"/>
          </p:cNvSpPr>
          <p:nvPr>
            <p:ph type="title"/>
          </p:nvPr>
        </p:nvSpPr>
        <p:spPr/>
        <p:txBody>
          <a:bodyPr>
            <a:normAutofit fontScale="90000"/>
          </a:bodyPr>
          <a:lstStyle/>
          <a:p>
            <a:r>
              <a:rPr lang="en-US" b="1" dirty="0" smtClean="0"/>
              <a:t>4. Need for the university library to </a:t>
            </a:r>
            <a:r>
              <a:rPr lang="en-US" b="1" dirty="0"/>
              <a:t>shift towards a new paradigm</a:t>
            </a:r>
            <a:br>
              <a:rPr lang="en-US" b="1" dirty="0"/>
            </a:br>
            <a:endParaRPr lang="en-US" dirty="0"/>
          </a:p>
        </p:txBody>
      </p:sp>
    </p:spTree>
    <p:extLst>
      <p:ext uri="{BB962C8B-B14F-4D97-AF65-F5344CB8AC3E}">
        <p14:creationId xmlns:p14="http://schemas.microsoft.com/office/powerpoint/2010/main" val="1370318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SCL </a:t>
            </a:r>
            <a:r>
              <a:rPr lang="en-US" dirty="0" err="1" smtClean="0"/>
              <a:t>ENvironment</a:t>
            </a:r>
            <a:endParaRPr lang="en-US" dirty="0"/>
          </a:p>
        </p:txBody>
      </p:sp>
      <p:sp>
        <p:nvSpPr>
          <p:cNvPr id="4" name="Date Placeholder 3"/>
          <p:cNvSpPr>
            <a:spLocks noGrp="1"/>
          </p:cNvSpPr>
          <p:nvPr>
            <p:ph type="dt" sz="half" idx="10"/>
          </p:nvPr>
        </p:nvSpPr>
        <p:spPr/>
        <p:txBody>
          <a:bodyPr/>
          <a:lstStyle/>
          <a:p>
            <a:r>
              <a:rPr lang="en-US" smtClean="0"/>
              <a:t>6/2/2015</a:t>
            </a:r>
            <a:endParaRPr lang="en-US"/>
          </a:p>
        </p:txBody>
      </p:sp>
      <p:sp>
        <p:nvSpPr>
          <p:cNvPr id="5" name="Slide Number Placeholder 4"/>
          <p:cNvSpPr>
            <a:spLocks noGrp="1"/>
          </p:cNvSpPr>
          <p:nvPr>
            <p:ph type="sldNum" sz="quarter" idx="12"/>
          </p:nvPr>
        </p:nvSpPr>
        <p:spPr/>
        <p:txBody>
          <a:bodyPr/>
          <a:lstStyle/>
          <a:p>
            <a:fld id="{29647720-6AD6-480D-9610-E3D6C3A23A93}" type="slidenum">
              <a:rPr lang="en-US" smtClean="0"/>
              <a:pPr/>
              <a:t>21</a:t>
            </a:fld>
            <a:endParaRPr lang="en-US"/>
          </a:p>
        </p:txBody>
      </p:sp>
      <p:pic>
        <p:nvPicPr>
          <p:cNvPr id="5122" name="Picture 2" descr="http://www.p12.nysed.gov/funding/arra-eett/clip_image001.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1916832"/>
            <a:ext cx="8286210" cy="41764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34722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a paradigm shift</a:t>
            </a:r>
            <a:endParaRPr lang="en-US" dirty="0"/>
          </a:p>
        </p:txBody>
      </p:sp>
      <p:sp>
        <p:nvSpPr>
          <p:cNvPr id="3" name="Content Placeholder 2"/>
          <p:cNvSpPr>
            <a:spLocks noGrp="1"/>
          </p:cNvSpPr>
          <p:nvPr>
            <p:ph idx="1"/>
          </p:nvPr>
        </p:nvSpPr>
        <p:spPr/>
        <p:txBody>
          <a:bodyPr>
            <a:normAutofit fontScale="92500"/>
          </a:bodyPr>
          <a:lstStyle/>
          <a:p>
            <a:r>
              <a:rPr lang="en-GB" dirty="0" smtClean="0"/>
              <a:t>University </a:t>
            </a:r>
            <a:r>
              <a:rPr lang="en-GB" dirty="0"/>
              <a:t>library has a substantial and heightened role to play in serving its user community moving into the sphere of SCL, in three aspects; </a:t>
            </a:r>
          </a:p>
          <a:p>
            <a:pPr marL="1147763" indent="-514350">
              <a:buFont typeface="+mj-lt"/>
              <a:buAutoNum type="arabicPeriod"/>
            </a:pPr>
            <a:r>
              <a:rPr lang="en-GB" dirty="0" smtClean="0"/>
              <a:t>Providing </a:t>
            </a:r>
            <a:r>
              <a:rPr lang="en-GB" dirty="0"/>
              <a:t>access to increased volume of information needed, </a:t>
            </a:r>
            <a:endParaRPr lang="en-GB" dirty="0" smtClean="0"/>
          </a:p>
          <a:p>
            <a:pPr marL="1147763" indent="-514350">
              <a:buFont typeface="+mj-lt"/>
              <a:buAutoNum type="arabicPeriod"/>
            </a:pPr>
            <a:r>
              <a:rPr lang="en-GB" dirty="0"/>
              <a:t>S</a:t>
            </a:r>
            <a:r>
              <a:rPr lang="en-GB" dirty="0" smtClean="0"/>
              <a:t>haring </a:t>
            </a:r>
            <a:r>
              <a:rPr lang="en-GB" dirty="0"/>
              <a:t>information and other resources cost effectively,  and </a:t>
            </a:r>
            <a:endParaRPr lang="en-GB" dirty="0" smtClean="0"/>
          </a:p>
          <a:p>
            <a:pPr marL="1147763" indent="-514350">
              <a:buFont typeface="+mj-lt"/>
              <a:buAutoNum type="arabicPeriod"/>
            </a:pPr>
            <a:r>
              <a:rPr lang="en-GB" dirty="0" smtClean="0"/>
              <a:t>Enhancing </a:t>
            </a:r>
            <a:r>
              <a:rPr lang="en-GB" dirty="0"/>
              <a:t>information management skills through information literacy.</a:t>
            </a:r>
            <a:endParaRPr lang="en-US" dirty="0"/>
          </a:p>
          <a:p>
            <a:pPr marL="976313"/>
            <a:endParaRPr lang="en-US" dirty="0"/>
          </a:p>
          <a:p>
            <a:endParaRPr lang="en-US" dirty="0"/>
          </a:p>
        </p:txBody>
      </p:sp>
      <p:sp>
        <p:nvSpPr>
          <p:cNvPr id="4" name="Date Placeholder 3"/>
          <p:cNvSpPr>
            <a:spLocks noGrp="1"/>
          </p:cNvSpPr>
          <p:nvPr>
            <p:ph type="dt" sz="half" idx="10"/>
          </p:nvPr>
        </p:nvSpPr>
        <p:spPr/>
        <p:txBody>
          <a:bodyPr/>
          <a:lstStyle/>
          <a:p>
            <a:r>
              <a:rPr lang="en-US" smtClean="0"/>
              <a:t>6/2/2015</a:t>
            </a:r>
            <a:endParaRPr lang="en-US"/>
          </a:p>
        </p:txBody>
      </p:sp>
      <p:sp>
        <p:nvSpPr>
          <p:cNvPr id="5" name="Slide Number Placeholder 4"/>
          <p:cNvSpPr>
            <a:spLocks noGrp="1"/>
          </p:cNvSpPr>
          <p:nvPr>
            <p:ph type="sldNum" sz="quarter" idx="12"/>
          </p:nvPr>
        </p:nvSpPr>
        <p:spPr/>
        <p:txBody>
          <a:bodyPr/>
          <a:lstStyle/>
          <a:p>
            <a:fld id="{29647720-6AD6-480D-9610-E3D6C3A23A93}" type="slidenum">
              <a:rPr lang="en-US" smtClean="0"/>
              <a:pPr/>
              <a:t>22</a:t>
            </a:fld>
            <a:endParaRPr lang="en-US"/>
          </a:p>
        </p:txBody>
      </p:sp>
    </p:spTree>
    <p:extLst>
      <p:ext uri="{BB962C8B-B14F-4D97-AF65-F5344CB8AC3E}">
        <p14:creationId xmlns:p14="http://schemas.microsoft.com/office/powerpoint/2010/main" val="40971038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42386"/>
            <a:ext cx="8686800" cy="838200"/>
          </a:xfrm>
        </p:spPr>
        <p:txBody>
          <a:bodyPr/>
          <a:lstStyle/>
          <a:p>
            <a:r>
              <a:rPr lang="en-GB" dirty="0" smtClean="0"/>
              <a:t>1. Increasing Volume </a:t>
            </a:r>
            <a:r>
              <a:rPr lang="en-GB" dirty="0"/>
              <a:t>of information</a:t>
            </a:r>
            <a:endParaRPr lang="en-US" dirty="0"/>
          </a:p>
        </p:txBody>
      </p:sp>
      <p:sp>
        <p:nvSpPr>
          <p:cNvPr id="4" name="Date Placeholder 3"/>
          <p:cNvSpPr>
            <a:spLocks noGrp="1"/>
          </p:cNvSpPr>
          <p:nvPr>
            <p:ph type="dt" sz="half" idx="10"/>
          </p:nvPr>
        </p:nvSpPr>
        <p:spPr/>
        <p:txBody>
          <a:bodyPr/>
          <a:lstStyle/>
          <a:p>
            <a:r>
              <a:rPr lang="en-US" smtClean="0"/>
              <a:t>6/2/2015</a:t>
            </a:r>
            <a:endParaRPr lang="en-US"/>
          </a:p>
        </p:txBody>
      </p:sp>
      <p:sp>
        <p:nvSpPr>
          <p:cNvPr id="5" name="Slide Number Placeholder 4"/>
          <p:cNvSpPr>
            <a:spLocks noGrp="1"/>
          </p:cNvSpPr>
          <p:nvPr>
            <p:ph type="sldNum" sz="quarter" idx="12"/>
          </p:nvPr>
        </p:nvSpPr>
        <p:spPr/>
        <p:txBody>
          <a:bodyPr/>
          <a:lstStyle/>
          <a:p>
            <a:fld id="{29647720-6AD6-480D-9610-E3D6C3A23A93}" type="slidenum">
              <a:rPr lang="en-US" smtClean="0"/>
              <a:pPr/>
              <a:t>23</a:t>
            </a:fld>
            <a:endParaRPr lang="en-US"/>
          </a:p>
        </p:txBody>
      </p:sp>
      <p:sp>
        <p:nvSpPr>
          <p:cNvPr id="7" name="Rounded Rectangle 6"/>
          <p:cNvSpPr/>
          <p:nvPr/>
        </p:nvSpPr>
        <p:spPr>
          <a:xfrm>
            <a:off x="611560" y="2021374"/>
            <a:ext cx="1819510" cy="10475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smtClean="0">
                <a:solidFill>
                  <a:schemeClr val="tx1"/>
                </a:solidFill>
              </a:rPr>
              <a:t>Wide-range of information</a:t>
            </a:r>
            <a:endParaRPr lang="en-US" b="1" dirty="0">
              <a:solidFill>
                <a:schemeClr val="tx1"/>
              </a:solidFill>
            </a:endParaRPr>
          </a:p>
        </p:txBody>
      </p:sp>
      <p:sp>
        <p:nvSpPr>
          <p:cNvPr id="8" name="Rounded Rectangle 7"/>
          <p:cNvSpPr/>
          <p:nvPr/>
        </p:nvSpPr>
        <p:spPr>
          <a:xfrm>
            <a:off x="619104" y="5589284"/>
            <a:ext cx="1811965"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smtClean="0">
                <a:solidFill>
                  <a:schemeClr val="tx1"/>
                </a:solidFill>
              </a:rPr>
              <a:t>Students unable to bear the costs </a:t>
            </a:r>
            <a:endParaRPr lang="en-US" b="1" dirty="0">
              <a:solidFill>
                <a:schemeClr val="tx1"/>
              </a:solidFill>
            </a:endParaRPr>
          </a:p>
        </p:txBody>
      </p:sp>
      <p:sp>
        <p:nvSpPr>
          <p:cNvPr id="9" name="Rounded Rectangle 8"/>
          <p:cNvSpPr/>
          <p:nvPr/>
        </p:nvSpPr>
        <p:spPr>
          <a:xfrm>
            <a:off x="632493" y="3212976"/>
            <a:ext cx="1819510"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Need multiple </a:t>
            </a:r>
            <a:r>
              <a:rPr lang="en-US" b="1" dirty="0" smtClean="0">
                <a:solidFill>
                  <a:schemeClr val="tx1"/>
                </a:solidFill>
              </a:rPr>
              <a:t>copies / different formats</a:t>
            </a:r>
            <a:endParaRPr lang="en-US" b="1" dirty="0">
              <a:solidFill>
                <a:schemeClr val="tx1"/>
              </a:solidFill>
            </a:endParaRPr>
          </a:p>
        </p:txBody>
      </p:sp>
      <p:sp>
        <p:nvSpPr>
          <p:cNvPr id="10" name="Rounded Rectangle 9"/>
          <p:cNvSpPr/>
          <p:nvPr/>
        </p:nvSpPr>
        <p:spPr>
          <a:xfrm>
            <a:off x="7096152" y="4862411"/>
            <a:ext cx="1891438" cy="988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smtClean="0">
                <a:solidFill>
                  <a:schemeClr val="tx1"/>
                </a:solidFill>
              </a:rPr>
              <a:t>IRs,  Catalogues Directories, and Guides</a:t>
            </a:r>
            <a:endParaRPr lang="en-US" b="1" dirty="0">
              <a:solidFill>
                <a:schemeClr val="tx1"/>
              </a:solidFill>
            </a:endParaRPr>
          </a:p>
        </p:txBody>
      </p:sp>
      <p:sp>
        <p:nvSpPr>
          <p:cNvPr id="11" name="Rounded Rectangle 10"/>
          <p:cNvSpPr/>
          <p:nvPr/>
        </p:nvSpPr>
        <p:spPr>
          <a:xfrm>
            <a:off x="5220072" y="3893158"/>
            <a:ext cx="1819510" cy="10721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smtClean="0">
                <a:solidFill>
                  <a:schemeClr val="tx1"/>
                </a:solidFill>
              </a:rPr>
              <a:t>E-subject collections</a:t>
            </a:r>
            <a:endParaRPr lang="en-US" b="1" dirty="0">
              <a:solidFill>
                <a:schemeClr val="tx1"/>
              </a:solidFill>
            </a:endParaRPr>
          </a:p>
        </p:txBody>
      </p:sp>
      <p:sp>
        <p:nvSpPr>
          <p:cNvPr id="12" name="Rounded Rectangle 11"/>
          <p:cNvSpPr/>
          <p:nvPr/>
        </p:nvSpPr>
        <p:spPr>
          <a:xfrm>
            <a:off x="7096152" y="2923983"/>
            <a:ext cx="1859795" cy="10847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smtClean="0">
                <a:solidFill>
                  <a:schemeClr val="tx1"/>
                </a:solidFill>
              </a:rPr>
              <a:t>Links to e-resources through website</a:t>
            </a:r>
            <a:endParaRPr lang="en-US" b="1" dirty="0">
              <a:solidFill>
                <a:schemeClr val="tx1"/>
              </a:solidFill>
            </a:endParaRPr>
          </a:p>
        </p:txBody>
      </p:sp>
      <p:sp>
        <p:nvSpPr>
          <p:cNvPr id="13" name="Rounded Rectangle 12"/>
          <p:cNvSpPr/>
          <p:nvPr/>
        </p:nvSpPr>
        <p:spPr>
          <a:xfrm>
            <a:off x="576184" y="1233850"/>
            <a:ext cx="7884248" cy="625718"/>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smtClean="0">
                <a:solidFill>
                  <a:schemeClr val="tx1"/>
                </a:solidFill>
              </a:rPr>
              <a:t>ACQUISITION vs ACCESS</a:t>
            </a:r>
            <a:endParaRPr lang="en-US" b="1" dirty="0">
              <a:solidFill>
                <a:schemeClr val="tx1"/>
              </a:solidFill>
            </a:endParaRPr>
          </a:p>
        </p:txBody>
      </p:sp>
      <p:sp>
        <p:nvSpPr>
          <p:cNvPr id="15" name="Right Arrow 14"/>
          <p:cNvSpPr/>
          <p:nvPr/>
        </p:nvSpPr>
        <p:spPr>
          <a:xfrm>
            <a:off x="3131840" y="3212976"/>
            <a:ext cx="1944216" cy="10801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632493" y="4378390"/>
            <a:ext cx="1819510"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a:solidFill>
                  <a:schemeClr val="tx1"/>
                </a:solidFill>
              </a:rPr>
              <a:t>Dwindling </a:t>
            </a:r>
            <a:r>
              <a:rPr lang="en-US" b="1" dirty="0" smtClean="0">
                <a:solidFill>
                  <a:schemeClr val="tx1"/>
                </a:solidFill>
              </a:rPr>
              <a:t>library budgets</a:t>
            </a:r>
            <a:endParaRPr lang="en-US" b="1" dirty="0">
              <a:solidFill>
                <a:schemeClr val="tx1"/>
              </a:solidFill>
            </a:endParaRPr>
          </a:p>
        </p:txBody>
      </p:sp>
      <p:sp>
        <p:nvSpPr>
          <p:cNvPr id="17" name="Rounded Rectangle 16"/>
          <p:cNvSpPr/>
          <p:nvPr/>
        </p:nvSpPr>
        <p:spPr>
          <a:xfrm>
            <a:off x="5220072" y="2061251"/>
            <a:ext cx="1819510" cy="10475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smtClean="0">
                <a:solidFill>
                  <a:schemeClr val="tx1"/>
                </a:solidFill>
              </a:rPr>
              <a:t>Conventional B&amp;P Acquisition</a:t>
            </a:r>
          </a:p>
          <a:p>
            <a:pPr lvl="0" algn="ctr"/>
            <a:r>
              <a:rPr lang="en-US" b="1" dirty="0">
                <a:solidFill>
                  <a:schemeClr val="tx1"/>
                </a:solidFill>
              </a:rPr>
              <a:t>+</a:t>
            </a:r>
          </a:p>
        </p:txBody>
      </p:sp>
      <p:sp>
        <p:nvSpPr>
          <p:cNvPr id="18" name="Content Placeholder 5"/>
          <p:cNvSpPr txBox="1">
            <a:spLocks/>
          </p:cNvSpPr>
          <p:nvPr/>
        </p:nvSpPr>
        <p:spPr>
          <a:xfrm>
            <a:off x="5244229" y="5589284"/>
            <a:ext cx="1771196" cy="10613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fontScale="47500" lnSpcReduction="20000"/>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lt1"/>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lt1"/>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lt1"/>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lt1"/>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lt1"/>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lt1"/>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lt1"/>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lt1"/>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lt1"/>
                </a:solidFill>
                <a:latin typeface="+mn-lt"/>
                <a:ea typeface="+mn-ea"/>
                <a:cs typeface="+mn-cs"/>
              </a:defRPr>
            </a:lvl9pPr>
          </a:lstStyle>
          <a:p>
            <a:pPr marL="0" indent="0" algn="ctr">
              <a:buFont typeface="Wingdings 2"/>
              <a:buNone/>
            </a:pPr>
            <a:r>
              <a:rPr lang="en-US" b="1" dirty="0" smtClean="0">
                <a:solidFill>
                  <a:schemeClr val="tx1"/>
                </a:solidFill>
              </a:rPr>
              <a:t>Exploitation of  Moodle,  Intranet and controlled Internet</a:t>
            </a:r>
            <a:endParaRPr lang="en-US" b="1" dirty="0">
              <a:solidFill>
                <a:schemeClr val="tx1"/>
              </a:solidFill>
            </a:endParaRPr>
          </a:p>
        </p:txBody>
      </p:sp>
    </p:spTree>
    <p:extLst>
      <p:ext uri="{BB962C8B-B14F-4D97-AF65-F5344CB8AC3E}">
        <p14:creationId xmlns:p14="http://schemas.microsoft.com/office/powerpoint/2010/main" val="13216506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591" y="248349"/>
            <a:ext cx="8686800" cy="838200"/>
          </a:xfrm>
        </p:spPr>
        <p:txBody>
          <a:bodyPr>
            <a:normAutofit fontScale="90000"/>
          </a:bodyPr>
          <a:lstStyle/>
          <a:p>
            <a:r>
              <a:rPr lang="en-GB" dirty="0" smtClean="0"/>
              <a:t>2. sharing </a:t>
            </a:r>
            <a:r>
              <a:rPr lang="en-GB" dirty="0"/>
              <a:t>information and other resources cost effectively</a:t>
            </a:r>
            <a:endParaRPr lang="en-US" dirty="0"/>
          </a:p>
        </p:txBody>
      </p:sp>
      <p:sp>
        <p:nvSpPr>
          <p:cNvPr id="4" name="Date Placeholder 3"/>
          <p:cNvSpPr>
            <a:spLocks noGrp="1"/>
          </p:cNvSpPr>
          <p:nvPr>
            <p:ph type="dt" sz="half" idx="10"/>
          </p:nvPr>
        </p:nvSpPr>
        <p:spPr/>
        <p:txBody>
          <a:bodyPr/>
          <a:lstStyle/>
          <a:p>
            <a:r>
              <a:rPr lang="en-US" smtClean="0"/>
              <a:t>6/2/2015</a:t>
            </a:r>
            <a:endParaRPr lang="en-US"/>
          </a:p>
        </p:txBody>
      </p:sp>
      <p:sp>
        <p:nvSpPr>
          <p:cNvPr id="5" name="Slide Number Placeholder 4"/>
          <p:cNvSpPr>
            <a:spLocks noGrp="1"/>
          </p:cNvSpPr>
          <p:nvPr>
            <p:ph type="sldNum" sz="quarter" idx="12"/>
          </p:nvPr>
        </p:nvSpPr>
        <p:spPr/>
        <p:txBody>
          <a:bodyPr/>
          <a:lstStyle/>
          <a:p>
            <a:fld id="{29647720-6AD6-480D-9610-E3D6C3A23A93}" type="slidenum">
              <a:rPr lang="en-US" smtClean="0"/>
              <a:pPr/>
              <a:t>24</a:t>
            </a:fld>
            <a:endParaRPr lang="en-US"/>
          </a:p>
        </p:txBody>
      </p:sp>
      <p:sp>
        <p:nvSpPr>
          <p:cNvPr id="6" name="Content Placeholder 5"/>
          <p:cNvSpPr>
            <a:spLocks noGrp="1"/>
          </p:cNvSpPr>
          <p:nvPr>
            <p:ph idx="1"/>
          </p:nvPr>
        </p:nvSpPr>
        <p:spPr>
          <a:xfrm>
            <a:off x="2339752" y="1479516"/>
            <a:ext cx="1746920" cy="9387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47500" lnSpcReduction="20000"/>
          </a:bodyPr>
          <a:lstStyle/>
          <a:p>
            <a:pPr marL="0" indent="0" algn="ctr">
              <a:buNone/>
            </a:pPr>
            <a:r>
              <a:rPr lang="en-US" b="1" dirty="0" smtClean="0">
                <a:solidFill>
                  <a:schemeClr val="tx1"/>
                </a:solidFill>
              </a:rPr>
              <a:t>Need for simultaneous access by many</a:t>
            </a:r>
            <a:endParaRPr lang="en-US" b="1" dirty="0">
              <a:solidFill>
                <a:schemeClr val="tx1"/>
              </a:solidFill>
            </a:endParaRPr>
          </a:p>
        </p:txBody>
      </p:sp>
      <p:sp>
        <p:nvSpPr>
          <p:cNvPr id="8" name="Content Placeholder 5"/>
          <p:cNvSpPr txBox="1">
            <a:spLocks/>
          </p:cNvSpPr>
          <p:nvPr/>
        </p:nvSpPr>
        <p:spPr>
          <a:xfrm>
            <a:off x="3740094" y="4409588"/>
            <a:ext cx="1929298" cy="10137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fontScale="55000" lnSpcReduction="20000"/>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lt1"/>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lt1"/>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lt1"/>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lt1"/>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lt1"/>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lt1"/>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lt1"/>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lt1"/>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lt1"/>
                </a:solidFill>
                <a:latin typeface="+mn-lt"/>
                <a:ea typeface="+mn-ea"/>
                <a:cs typeface="+mn-cs"/>
              </a:defRPr>
            </a:lvl9pPr>
          </a:lstStyle>
          <a:p>
            <a:pPr marL="0" indent="0" algn="ctr">
              <a:buFont typeface="Wingdings 2"/>
              <a:buNone/>
            </a:pPr>
            <a:r>
              <a:rPr lang="en-US" b="1" dirty="0" smtClean="0">
                <a:solidFill>
                  <a:schemeClr val="tx1"/>
                </a:solidFill>
              </a:rPr>
              <a:t>Need for Space for production and display</a:t>
            </a:r>
            <a:endParaRPr lang="en-US" b="1" dirty="0">
              <a:solidFill>
                <a:schemeClr val="tx1"/>
              </a:solidFill>
            </a:endParaRPr>
          </a:p>
        </p:txBody>
      </p:sp>
      <p:pic>
        <p:nvPicPr>
          <p:cNvPr id="13" name="Picture 2" descr="C:\Users\admin\Desktop\images.jpg"/>
          <p:cNvPicPr>
            <a:picLocks noChangeAspect="1" noChangeArrowheads="1"/>
          </p:cNvPicPr>
          <p:nvPr/>
        </p:nvPicPr>
        <p:blipFill>
          <a:blip r:embed="rId2" cstate="print"/>
          <a:srcRect/>
          <a:stretch>
            <a:fillRect/>
          </a:stretch>
        </p:blipFill>
        <p:spPr bwMode="auto">
          <a:xfrm>
            <a:off x="2986309" y="2542381"/>
            <a:ext cx="2619375" cy="1743075"/>
          </a:xfrm>
          <a:prstGeom prst="rect">
            <a:avLst/>
          </a:prstGeom>
          <a:noFill/>
        </p:spPr>
      </p:pic>
      <p:pic>
        <p:nvPicPr>
          <p:cNvPr id="14" name="Picture 4" descr="C:\Users\admin\Desktop\images.jpg2.jpg"/>
          <p:cNvPicPr>
            <a:picLocks noChangeAspect="1" noChangeArrowheads="1"/>
          </p:cNvPicPr>
          <p:nvPr/>
        </p:nvPicPr>
        <p:blipFill>
          <a:blip r:embed="rId3" cstate="print"/>
          <a:srcRect/>
          <a:stretch>
            <a:fillRect/>
          </a:stretch>
        </p:blipFill>
        <p:spPr bwMode="auto">
          <a:xfrm>
            <a:off x="1106264" y="4626102"/>
            <a:ext cx="2466975" cy="1847850"/>
          </a:xfrm>
          <a:prstGeom prst="rect">
            <a:avLst/>
          </a:prstGeom>
          <a:noFill/>
        </p:spPr>
      </p:pic>
      <p:sp>
        <p:nvSpPr>
          <p:cNvPr id="15" name="Content Placeholder 5"/>
          <p:cNvSpPr txBox="1">
            <a:spLocks/>
          </p:cNvSpPr>
          <p:nvPr/>
        </p:nvSpPr>
        <p:spPr>
          <a:xfrm>
            <a:off x="6732240" y="1124745"/>
            <a:ext cx="2130151" cy="1333208"/>
          </a:xfrm>
          <a:prstGeom prst="roundRect">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lt1"/>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lt1"/>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lt1"/>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lt1"/>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lt1"/>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lt1"/>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lt1"/>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lt1"/>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lt1"/>
                </a:solidFill>
                <a:latin typeface="+mn-lt"/>
                <a:ea typeface="+mn-ea"/>
                <a:cs typeface="+mn-cs"/>
              </a:defRPr>
            </a:lvl9pPr>
          </a:lstStyle>
          <a:p>
            <a:pPr marL="0" indent="0" algn="ctr">
              <a:buFont typeface="Wingdings 2"/>
              <a:buNone/>
            </a:pPr>
            <a:r>
              <a:rPr lang="en-US" b="1" dirty="0" smtClean="0">
                <a:solidFill>
                  <a:schemeClr val="tx1"/>
                </a:solidFill>
              </a:rPr>
              <a:t>Library Commons</a:t>
            </a:r>
            <a:endParaRPr lang="en-US" b="1" dirty="0">
              <a:solidFill>
                <a:schemeClr val="tx1"/>
              </a:solidFill>
            </a:endParaRPr>
          </a:p>
        </p:txBody>
      </p:sp>
      <p:pic>
        <p:nvPicPr>
          <p:cNvPr id="16" name="Picture 3" descr="C:\Users\admin\Desktop\index.jpg1.jpg"/>
          <p:cNvPicPr>
            <a:picLocks noChangeAspect="1" noChangeArrowheads="1"/>
          </p:cNvPicPr>
          <p:nvPr/>
        </p:nvPicPr>
        <p:blipFill>
          <a:blip r:embed="rId4" cstate="print"/>
          <a:srcRect/>
          <a:stretch>
            <a:fillRect/>
          </a:stretch>
        </p:blipFill>
        <p:spPr bwMode="auto">
          <a:xfrm>
            <a:off x="5814839" y="4932766"/>
            <a:ext cx="2619375" cy="1743075"/>
          </a:xfrm>
          <a:prstGeom prst="rect">
            <a:avLst/>
          </a:prstGeom>
          <a:noFill/>
        </p:spPr>
      </p:pic>
      <p:pic>
        <p:nvPicPr>
          <p:cNvPr id="17" name="Picture 5" descr="C:\Users\admin\Desktop\images.jpg3.jpg"/>
          <p:cNvPicPr>
            <a:picLocks noChangeAspect="1" noChangeArrowheads="1"/>
          </p:cNvPicPr>
          <p:nvPr/>
        </p:nvPicPr>
        <p:blipFill>
          <a:blip r:embed="rId5" cstate="print"/>
          <a:srcRect/>
          <a:stretch>
            <a:fillRect/>
          </a:stretch>
        </p:blipFill>
        <p:spPr bwMode="auto">
          <a:xfrm>
            <a:off x="6174267" y="2651203"/>
            <a:ext cx="2784896" cy="2085984"/>
          </a:xfrm>
          <a:prstGeom prst="rect">
            <a:avLst/>
          </a:prstGeom>
          <a:noFill/>
        </p:spPr>
      </p:pic>
      <p:sp>
        <p:nvSpPr>
          <p:cNvPr id="18" name="Content Placeholder 5"/>
          <p:cNvSpPr txBox="1">
            <a:spLocks/>
          </p:cNvSpPr>
          <p:nvPr/>
        </p:nvSpPr>
        <p:spPr>
          <a:xfrm>
            <a:off x="4730080" y="1479516"/>
            <a:ext cx="1746920" cy="938733"/>
          </a:xfrm>
          <a:prstGeom prst="roundRect">
            <a:avLst/>
          </a:prstGeom>
          <a:solidFill>
            <a:schemeClr val="accent1">
              <a:alpha val="18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fontScale="62500" lnSpcReduction="20000"/>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lt1"/>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lt1"/>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lt1"/>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lt1"/>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lt1"/>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lt1"/>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lt1"/>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lt1"/>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lt1"/>
                </a:solidFill>
                <a:latin typeface="+mn-lt"/>
                <a:ea typeface="+mn-ea"/>
                <a:cs typeface="+mn-cs"/>
              </a:defRPr>
            </a:lvl9pPr>
          </a:lstStyle>
          <a:p>
            <a:pPr marL="0" indent="0" algn="ctr">
              <a:buFont typeface="Wingdings 2"/>
              <a:buNone/>
            </a:pPr>
            <a:r>
              <a:rPr lang="en-US" b="1" dirty="0" smtClean="0">
                <a:solidFill>
                  <a:schemeClr val="tx1"/>
                </a:solidFill>
              </a:rPr>
              <a:t>Collaborative Learning environment</a:t>
            </a:r>
            <a:endParaRPr lang="en-US" b="1" dirty="0">
              <a:solidFill>
                <a:schemeClr val="tx1"/>
              </a:solidFill>
            </a:endParaRPr>
          </a:p>
        </p:txBody>
      </p:sp>
      <p:sp>
        <p:nvSpPr>
          <p:cNvPr id="19" name="Content Placeholder 5"/>
          <p:cNvSpPr txBox="1">
            <a:spLocks/>
          </p:cNvSpPr>
          <p:nvPr/>
        </p:nvSpPr>
        <p:spPr>
          <a:xfrm>
            <a:off x="196631" y="1373461"/>
            <a:ext cx="1746920" cy="9387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fontScale="55000" lnSpcReduction="20000"/>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lt1"/>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lt1"/>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lt1"/>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lt1"/>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lt1"/>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lt1"/>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lt1"/>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lt1"/>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lt1"/>
                </a:solidFill>
                <a:latin typeface="+mn-lt"/>
                <a:ea typeface="+mn-ea"/>
                <a:cs typeface="+mn-cs"/>
              </a:defRPr>
            </a:lvl9pPr>
          </a:lstStyle>
          <a:p>
            <a:pPr marL="0" indent="0" algn="ctr">
              <a:buFont typeface="Wingdings 2"/>
              <a:buNone/>
            </a:pPr>
            <a:r>
              <a:rPr lang="en-US" b="1" dirty="0">
                <a:solidFill>
                  <a:schemeClr val="tx1"/>
                </a:solidFill>
              </a:rPr>
              <a:t>A</a:t>
            </a:r>
            <a:r>
              <a:rPr lang="en-US" b="1" dirty="0" smtClean="0">
                <a:solidFill>
                  <a:schemeClr val="tx1"/>
                </a:solidFill>
              </a:rPr>
              <a:t>lready available mass of information</a:t>
            </a:r>
            <a:endParaRPr lang="en-US" b="1" dirty="0">
              <a:solidFill>
                <a:schemeClr val="tx1"/>
              </a:solidFill>
            </a:endParaRPr>
          </a:p>
        </p:txBody>
      </p:sp>
      <p:sp>
        <p:nvSpPr>
          <p:cNvPr id="20" name="Content Placeholder 5"/>
          <p:cNvSpPr txBox="1">
            <a:spLocks/>
          </p:cNvSpPr>
          <p:nvPr/>
        </p:nvSpPr>
        <p:spPr>
          <a:xfrm>
            <a:off x="196631" y="2651203"/>
            <a:ext cx="1746920" cy="9387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fontScale="62500" lnSpcReduction="20000"/>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lt1"/>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lt1"/>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lt1"/>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lt1"/>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lt1"/>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lt1"/>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lt1"/>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lt1"/>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lt1"/>
                </a:solidFill>
                <a:latin typeface="+mn-lt"/>
                <a:ea typeface="+mn-ea"/>
                <a:cs typeface="+mn-cs"/>
              </a:defRPr>
            </a:lvl9pPr>
          </a:lstStyle>
          <a:p>
            <a:pPr marL="0" indent="0" algn="ctr">
              <a:buFont typeface="Wingdings 2"/>
              <a:buNone/>
            </a:pPr>
            <a:r>
              <a:rPr lang="en-US" b="1" dirty="0" smtClean="0">
                <a:solidFill>
                  <a:schemeClr val="tx1"/>
                </a:solidFill>
              </a:rPr>
              <a:t>Available Information expertise</a:t>
            </a:r>
            <a:endParaRPr lang="en-US" b="1" dirty="0">
              <a:solidFill>
                <a:schemeClr val="tx1"/>
              </a:solidFill>
            </a:endParaRPr>
          </a:p>
        </p:txBody>
      </p:sp>
      <p:sp>
        <p:nvSpPr>
          <p:cNvPr id="7" name="Content Placeholder 5"/>
          <p:cNvSpPr txBox="1">
            <a:spLocks/>
          </p:cNvSpPr>
          <p:nvPr/>
        </p:nvSpPr>
        <p:spPr>
          <a:xfrm>
            <a:off x="260707" y="4050680"/>
            <a:ext cx="1746920" cy="9387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fontScale="62500" lnSpcReduction="20000"/>
          </a:bodyPr>
          <a:lstStyle>
            <a:lvl1pPr marL="342900" indent="-342900" algn="l" rtl="0" eaLnBrk="1" latinLnBrk="0" hangingPunct="1">
              <a:spcBef>
                <a:spcPct val="20000"/>
              </a:spcBef>
              <a:buClr>
                <a:schemeClr val="accent1"/>
              </a:buClr>
              <a:buSzPct val="70000"/>
              <a:buFont typeface="Wingdings 2"/>
              <a:buChar char=""/>
              <a:defRPr kumimoji="0" sz="3200" kern="1200">
                <a:solidFill>
                  <a:schemeClr val="lt1"/>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lt1"/>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lt1"/>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lt1"/>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lt1"/>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lt1"/>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lt1"/>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lt1"/>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lt1"/>
                </a:solidFill>
                <a:latin typeface="+mn-lt"/>
                <a:ea typeface="+mn-ea"/>
                <a:cs typeface="+mn-cs"/>
              </a:defRPr>
            </a:lvl9pPr>
          </a:lstStyle>
          <a:p>
            <a:pPr marL="0" indent="0" algn="ctr">
              <a:buFont typeface="Wingdings 2"/>
              <a:buNone/>
            </a:pPr>
            <a:r>
              <a:rPr lang="en-US" b="1" dirty="0" smtClean="0">
                <a:solidFill>
                  <a:schemeClr val="tx1"/>
                </a:solidFill>
              </a:rPr>
              <a:t>Increased need for ICT equipment</a:t>
            </a:r>
            <a:endParaRPr lang="en-US" b="1" dirty="0">
              <a:solidFill>
                <a:schemeClr val="tx1"/>
              </a:solidFill>
            </a:endParaRPr>
          </a:p>
        </p:txBody>
      </p:sp>
    </p:spTree>
    <p:extLst>
      <p:ext uri="{BB962C8B-B14F-4D97-AF65-F5344CB8AC3E}">
        <p14:creationId xmlns:p14="http://schemas.microsoft.com/office/powerpoint/2010/main" val="37684598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3. Enhancing information management skills through information literacy.</a:t>
            </a:r>
            <a:r>
              <a:rPr lang="en-US" dirty="0"/>
              <a:t/>
            </a:r>
            <a:br>
              <a:rPr lang="en-US" dirty="0"/>
            </a:b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t>User education</a:t>
            </a:r>
            <a:endParaRPr lang="en-US" dirty="0"/>
          </a:p>
        </p:txBody>
      </p:sp>
      <p:sp>
        <p:nvSpPr>
          <p:cNvPr id="5" name="Content Placeholder 4"/>
          <p:cNvSpPr>
            <a:spLocks noGrp="1"/>
          </p:cNvSpPr>
          <p:nvPr>
            <p:ph sz="half" idx="2"/>
          </p:nvPr>
        </p:nvSpPr>
        <p:spPr/>
        <p:txBody>
          <a:bodyPr>
            <a:normAutofit fontScale="92500" lnSpcReduction="20000"/>
          </a:bodyPr>
          <a:lstStyle/>
          <a:p>
            <a:r>
              <a:rPr lang="en-US" b="1" dirty="0">
                <a:solidFill>
                  <a:schemeClr val="tx1"/>
                </a:solidFill>
              </a:rPr>
              <a:t>Information Literacy is a set of abilities requiring of individuals and groups to recognize when information is needed in their unique contexts and have the ability to effectively and efficiently locate, access, evaluate and use ethically and legally to create new knowledge, and have the ability to reflect on the process. </a:t>
            </a:r>
          </a:p>
          <a:p>
            <a:endParaRPr lang="en-US" dirty="0"/>
          </a:p>
        </p:txBody>
      </p:sp>
      <p:graphicFrame>
        <p:nvGraphicFramePr>
          <p:cNvPr id="4" name="Diagram 3"/>
          <p:cNvGraphicFramePr/>
          <p:nvPr>
            <p:extLst>
              <p:ext uri="{D42A27DB-BD31-4B8C-83A1-F6EECF244321}">
                <p14:modId xmlns:p14="http://schemas.microsoft.com/office/powerpoint/2010/main" val="415437073"/>
              </p:ext>
            </p:extLst>
          </p:nvPr>
        </p:nvGraphicFramePr>
        <p:xfrm>
          <a:off x="82062" y="1536700"/>
          <a:ext cx="4563090" cy="485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96760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p:txBody>
          <a:bodyPr/>
          <a:lstStyle/>
          <a:p>
            <a:endParaRPr lang="en-US"/>
          </a:p>
        </p:txBody>
      </p:sp>
      <p:sp>
        <p:nvSpPr>
          <p:cNvPr id="5" name="Date Placeholder 4"/>
          <p:cNvSpPr>
            <a:spLocks noGrp="1"/>
          </p:cNvSpPr>
          <p:nvPr>
            <p:ph type="dt" sz="half" idx="10"/>
          </p:nvPr>
        </p:nvSpPr>
        <p:spPr/>
        <p:txBody>
          <a:bodyPr/>
          <a:lstStyle/>
          <a:p>
            <a:r>
              <a:rPr lang="en-US" smtClean="0"/>
              <a:t>6/2/2015</a:t>
            </a:r>
            <a:endParaRPr lang="en-US"/>
          </a:p>
        </p:txBody>
      </p:sp>
      <p:sp>
        <p:nvSpPr>
          <p:cNvPr id="6" name="Slide Number Placeholder 5"/>
          <p:cNvSpPr>
            <a:spLocks noGrp="1"/>
          </p:cNvSpPr>
          <p:nvPr>
            <p:ph type="sldNum" sz="quarter" idx="12"/>
          </p:nvPr>
        </p:nvSpPr>
        <p:spPr/>
        <p:txBody>
          <a:bodyPr/>
          <a:lstStyle/>
          <a:p>
            <a:fld id="{29647720-6AD6-480D-9610-E3D6C3A23A93}" type="slidenum">
              <a:rPr lang="en-US" smtClean="0"/>
              <a:pPr/>
              <a:t>26</a:t>
            </a:fld>
            <a:endParaRPr lang="en-US"/>
          </a:p>
        </p:txBody>
      </p:sp>
      <p:sp>
        <p:nvSpPr>
          <p:cNvPr id="7" name="Title 6"/>
          <p:cNvSpPr>
            <a:spLocks noGrp="1"/>
          </p:cNvSpPr>
          <p:nvPr>
            <p:ph type="title"/>
          </p:nvPr>
        </p:nvSpPr>
        <p:spPr/>
        <p:txBody>
          <a:bodyPr>
            <a:normAutofit fontScale="90000"/>
          </a:bodyPr>
          <a:lstStyle/>
          <a:p>
            <a:r>
              <a:rPr lang="en-US" b="1" dirty="0" smtClean="0"/>
              <a:t>5. Role </a:t>
            </a:r>
            <a:r>
              <a:rPr lang="en-US" b="1" dirty="0"/>
              <a:t>of Professional </a:t>
            </a:r>
            <a:r>
              <a:rPr lang="en-US" b="1" dirty="0" smtClean="0"/>
              <a:t>Associations and LIS education providers</a:t>
            </a:r>
            <a:r>
              <a:rPr lang="en-US" b="1" dirty="0"/>
              <a:t/>
            </a:r>
            <a:br>
              <a:rPr lang="en-US" b="1" dirty="0"/>
            </a:br>
            <a:endParaRPr lang="en-US" dirty="0"/>
          </a:p>
        </p:txBody>
      </p:sp>
    </p:spTree>
    <p:extLst>
      <p:ext uri="{BB962C8B-B14F-4D97-AF65-F5344CB8AC3E}">
        <p14:creationId xmlns:p14="http://schemas.microsoft.com/office/powerpoint/2010/main" val="5757820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Transforming the Librarians by</a:t>
            </a:r>
            <a:endParaRPr lang="en-US" dirty="0"/>
          </a:p>
        </p:txBody>
      </p:sp>
      <p:sp>
        <p:nvSpPr>
          <p:cNvPr id="7" name="Content Placeholder 6"/>
          <p:cNvSpPr>
            <a:spLocks noGrp="1"/>
          </p:cNvSpPr>
          <p:nvPr>
            <p:ph idx="1"/>
          </p:nvPr>
        </p:nvSpPr>
        <p:spPr/>
        <p:txBody>
          <a:bodyPr/>
          <a:lstStyle/>
          <a:p>
            <a:r>
              <a:rPr lang="en-US" dirty="0" smtClean="0"/>
              <a:t>adopting SCL in LIS Education </a:t>
            </a:r>
            <a:r>
              <a:rPr lang="en-US" dirty="0" err="1" smtClean="0"/>
              <a:t>programmes</a:t>
            </a:r>
            <a:endParaRPr lang="en-US" dirty="0" smtClean="0"/>
          </a:p>
          <a:p>
            <a:r>
              <a:rPr lang="en-US" dirty="0" smtClean="0"/>
              <a:t>offering Continuing Professional Development</a:t>
            </a:r>
          </a:p>
          <a:p>
            <a:r>
              <a:rPr lang="en-US" dirty="0" smtClean="0"/>
              <a:t>providing opportunities to witness best practices in other libraries</a:t>
            </a:r>
          </a:p>
          <a:p>
            <a:r>
              <a:rPr lang="en-US" dirty="0" smtClean="0"/>
              <a:t>changing the mindset of LIS professionals</a:t>
            </a:r>
          </a:p>
          <a:p>
            <a:r>
              <a:rPr lang="en-US" dirty="0"/>
              <a:t>p</a:t>
            </a:r>
            <a:r>
              <a:rPr lang="en-US" dirty="0" smtClean="0"/>
              <a:t>romoting strong collaborative relationships with the teachers, students and other stakeholders.</a:t>
            </a:r>
          </a:p>
          <a:p>
            <a:endParaRPr lang="en-US" dirty="0" smtClean="0"/>
          </a:p>
          <a:p>
            <a:endParaRPr lang="en-US" dirty="0" smtClean="0"/>
          </a:p>
          <a:p>
            <a:endParaRPr lang="en-US" dirty="0"/>
          </a:p>
        </p:txBody>
      </p:sp>
      <p:sp>
        <p:nvSpPr>
          <p:cNvPr id="3" name="Date Placeholder 2"/>
          <p:cNvSpPr>
            <a:spLocks noGrp="1"/>
          </p:cNvSpPr>
          <p:nvPr>
            <p:ph type="dt" sz="half" idx="10"/>
          </p:nvPr>
        </p:nvSpPr>
        <p:spPr/>
        <p:txBody>
          <a:bodyPr/>
          <a:lstStyle/>
          <a:p>
            <a:r>
              <a:rPr lang="en-US" smtClean="0"/>
              <a:t>6/2/2015</a:t>
            </a:r>
            <a:endParaRPr lang="en-US"/>
          </a:p>
        </p:txBody>
      </p:sp>
      <p:sp>
        <p:nvSpPr>
          <p:cNvPr id="4" name="Slide Number Placeholder 3"/>
          <p:cNvSpPr>
            <a:spLocks noGrp="1"/>
          </p:cNvSpPr>
          <p:nvPr>
            <p:ph type="sldNum" sz="quarter" idx="12"/>
          </p:nvPr>
        </p:nvSpPr>
        <p:spPr/>
        <p:txBody>
          <a:bodyPr/>
          <a:lstStyle/>
          <a:p>
            <a:fld id="{29647720-6AD6-480D-9610-E3D6C3A23A93}" type="slidenum">
              <a:rPr lang="en-US" smtClean="0"/>
              <a:pPr/>
              <a:t>27</a:t>
            </a:fld>
            <a:endParaRPr lang="en-US"/>
          </a:p>
        </p:txBody>
      </p:sp>
    </p:spTree>
    <p:extLst>
      <p:ext uri="{BB962C8B-B14F-4D97-AF65-F5344CB8AC3E}">
        <p14:creationId xmlns:p14="http://schemas.microsoft.com/office/powerpoint/2010/main" val="2538145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paid our attention to ;  </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b="1" dirty="0" smtClean="0"/>
              <a:t>Evolving Landscape of Sri Lankan higher education</a:t>
            </a:r>
          </a:p>
          <a:p>
            <a:pPr marL="514350" indent="-514350">
              <a:buFont typeface="+mj-lt"/>
              <a:buAutoNum type="arabicPeriod"/>
            </a:pPr>
            <a:r>
              <a:rPr lang="en-US" b="1" dirty="0" err="1" smtClean="0"/>
              <a:t>OBE</a:t>
            </a:r>
            <a:r>
              <a:rPr lang="en-US" b="1" dirty="0" smtClean="0"/>
              <a:t> through </a:t>
            </a:r>
            <a:r>
              <a:rPr lang="en-US" b="1" dirty="0" err="1" smtClean="0"/>
              <a:t>SCL</a:t>
            </a:r>
            <a:r>
              <a:rPr lang="en-US" b="1" dirty="0" smtClean="0"/>
              <a:t> as a remedial measure</a:t>
            </a:r>
          </a:p>
          <a:p>
            <a:pPr marL="514350" indent="-514350">
              <a:buFont typeface="+mj-lt"/>
              <a:buAutoNum type="arabicPeriod"/>
            </a:pPr>
            <a:r>
              <a:rPr lang="en-US" b="1" dirty="0" smtClean="0"/>
              <a:t>Present paradigm of the university libraries</a:t>
            </a:r>
          </a:p>
          <a:p>
            <a:pPr marL="514350" indent="-514350">
              <a:buFont typeface="+mj-lt"/>
              <a:buAutoNum type="arabicPeriod"/>
            </a:pPr>
            <a:r>
              <a:rPr lang="en-US" b="1" dirty="0" smtClean="0"/>
              <a:t>Need to shift towards a new paradigm</a:t>
            </a:r>
          </a:p>
          <a:p>
            <a:pPr marL="514350" indent="-514350">
              <a:buFont typeface="+mj-lt"/>
              <a:buAutoNum type="arabicPeriod"/>
            </a:pPr>
            <a:r>
              <a:rPr lang="en-US" b="1" dirty="0" smtClean="0"/>
              <a:t>Role of Professional Associations and LIS educators</a:t>
            </a:r>
          </a:p>
          <a:p>
            <a:endParaRPr lang="en-US" dirty="0"/>
          </a:p>
        </p:txBody>
      </p:sp>
      <p:sp>
        <p:nvSpPr>
          <p:cNvPr id="4" name="Date Placeholder 3"/>
          <p:cNvSpPr>
            <a:spLocks noGrp="1"/>
          </p:cNvSpPr>
          <p:nvPr>
            <p:ph type="dt" sz="half" idx="10"/>
          </p:nvPr>
        </p:nvSpPr>
        <p:spPr/>
        <p:txBody>
          <a:bodyPr/>
          <a:lstStyle/>
          <a:p>
            <a:r>
              <a:rPr lang="en-US" smtClean="0"/>
              <a:t>6/2/2015</a:t>
            </a:r>
            <a:endParaRPr lang="en-US"/>
          </a:p>
        </p:txBody>
      </p:sp>
      <p:sp>
        <p:nvSpPr>
          <p:cNvPr id="5" name="Slide Number Placeholder 4"/>
          <p:cNvSpPr>
            <a:spLocks noGrp="1"/>
          </p:cNvSpPr>
          <p:nvPr>
            <p:ph type="sldNum" sz="quarter" idx="12"/>
          </p:nvPr>
        </p:nvSpPr>
        <p:spPr/>
        <p:txBody>
          <a:bodyPr/>
          <a:lstStyle/>
          <a:p>
            <a:fld id="{29647720-6AD6-480D-9610-E3D6C3A23A93}" type="slidenum">
              <a:rPr lang="en-US" smtClean="0"/>
              <a:pPr/>
              <a:t>28</a:t>
            </a:fld>
            <a:endParaRPr lang="en-US"/>
          </a:p>
        </p:txBody>
      </p:sp>
    </p:spTree>
    <p:extLst>
      <p:ext uri="{BB962C8B-B14F-4D97-AF65-F5344CB8AC3E}">
        <p14:creationId xmlns:p14="http://schemas.microsoft.com/office/powerpoint/2010/main" val="17380011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US" dirty="0" smtClean="0"/>
              <a:t>References</a:t>
            </a:r>
            <a:br>
              <a:rPr lang="en-US" dirty="0" smtClean="0"/>
            </a:br>
            <a:endParaRPr lang="en-US" dirty="0"/>
          </a:p>
        </p:txBody>
      </p:sp>
      <p:sp>
        <p:nvSpPr>
          <p:cNvPr id="3" name="Content Placeholder 2"/>
          <p:cNvSpPr>
            <a:spLocks noGrp="1"/>
          </p:cNvSpPr>
          <p:nvPr>
            <p:ph idx="1"/>
          </p:nvPr>
        </p:nvSpPr>
        <p:spPr>
          <a:xfrm>
            <a:off x="457200" y="764704"/>
            <a:ext cx="8229600" cy="5361459"/>
          </a:xfrm>
        </p:spPr>
        <p:txBody>
          <a:bodyPr>
            <a:normAutofit fontScale="92500" lnSpcReduction="20000"/>
          </a:bodyPr>
          <a:lstStyle/>
          <a:p>
            <a:r>
              <a:rPr lang="en-US" sz="2800" dirty="0" err="1" smtClean="0"/>
              <a:t>Dundar</a:t>
            </a:r>
            <a:r>
              <a:rPr lang="en-US" sz="2800" dirty="0" smtClean="0"/>
              <a:t>, </a:t>
            </a:r>
            <a:r>
              <a:rPr lang="en-US" sz="2800" dirty="0" err="1" smtClean="0"/>
              <a:t>Halil</a:t>
            </a:r>
            <a:r>
              <a:rPr lang="en-US" sz="2800" dirty="0" smtClean="0"/>
              <a:t>, Benoit </a:t>
            </a:r>
            <a:r>
              <a:rPr lang="en-US" sz="2800" dirty="0" err="1" smtClean="0"/>
              <a:t>Millot</a:t>
            </a:r>
            <a:r>
              <a:rPr lang="en-US" sz="2800" dirty="0" smtClean="0"/>
              <a:t>, </a:t>
            </a:r>
            <a:r>
              <a:rPr lang="en-US" sz="2800" dirty="0" err="1" smtClean="0"/>
              <a:t>Yevgeniya</a:t>
            </a:r>
            <a:r>
              <a:rPr lang="en-US" sz="2800" dirty="0" smtClean="0"/>
              <a:t> </a:t>
            </a:r>
            <a:r>
              <a:rPr lang="en-US" sz="2800" dirty="0" err="1" smtClean="0"/>
              <a:t>Savchenko</a:t>
            </a:r>
            <a:r>
              <a:rPr lang="en-US" sz="2800" dirty="0" smtClean="0"/>
              <a:t>, </a:t>
            </a:r>
            <a:r>
              <a:rPr lang="en-US" sz="2800" dirty="0" err="1" smtClean="0"/>
              <a:t>Harsha</a:t>
            </a:r>
            <a:r>
              <a:rPr lang="en-US" sz="2800" dirty="0" smtClean="0"/>
              <a:t> </a:t>
            </a:r>
            <a:r>
              <a:rPr lang="en-US" sz="2800" dirty="0" err="1" smtClean="0"/>
              <a:t>Anturupane</a:t>
            </a:r>
            <a:r>
              <a:rPr lang="en-US" sz="2800" dirty="0" smtClean="0"/>
              <a:t>, and </a:t>
            </a:r>
            <a:r>
              <a:rPr lang="en-US" sz="2800" dirty="0" err="1" smtClean="0"/>
              <a:t>Tilkaratne</a:t>
            </a:r>
            <a:r>
              <a:rPr lang="en-US" sz="2800" dirty="0" smtClean="0"/>
              <a:t> A </a:t>
            </a:r>
            <a:r>
              <a:rPr lang="en-US" sz="2800" dirty="0" err="1" smtClean="0"/>
              <a:t>Piyasiri</a:t>
            </a:r>
            <a:r>
              <a:rPr lang="en-US" sz="2800" dirty="0" smtClean="0"/>
              <a:t>. (2014). </a:t>
            </a:r>
            <a:r>
              <a:rPr lang="en-US" sz="2800" b="1" dirty="0" smtClean="0">
                <a:solidFill>
                  <a:schemeClr val="tx1"/>
                </a:solidFill>
              </a:rPr>
              <a:t>Building the skills for economic growth and competitiveness in Sri Lanka</a:t>
            </a:r>
            <a:r>
              <a:rPr lang="en-US" sz="2800" dirty="0" smtClean="0"/>
              <a:t>. </a:t>
            </a:r>
            <a:r>
              <a:rPr lang="en-US" sz="2800" dirty="0" err="1" smtClean="0"/>
              <a:t>Washington,DC</a:t>
            </a:r>
            <a:r>
              <a:rPr lang="en-US" sz="2800" dirty="0" smtClean="0"/>
              <a:t>, World Bank.</a:t>
            </a:r>
          </a:p>
          <a:p>
            <a:r>
              <a:rPr lang="en-US" sz="2800" dirty="0" err="1" smtClean="0"/>
              <a:t>Navaratne</a:t>
            </a:r>
            <a:r>
              <a:rPr lang="en-US" sz="2800" dirty="0" smtClean="0"/>
              <a:t>, Sunil </a:t>
            </a:r>
            <a:r>
              <a:rPr lang="en-US" sz="2800" dirty="0" err="1" smtClean="0"/>
              <a:t>Jayantha</a:t>
            </a:r>
            <a:r>
              <a:rPr lang="en-US" sz="2800" dirty="0" smtClean="0"/>
              <a:t> (2012). </a:t>
            </a:r>
            <a:r>
              <a:rPr lang="en-US" sz="2800" b="1" dirty="0" smtClean="0"/>
              <a:t>Shifting paradigms of higher education in Sri Lanka.</a:t>
            </a:r>
            <a:r>
              <a:rPr lang="en-US" sz="2800" dirty="0" smtClean="0"/>
              <a:t> IN:  </a:t>
            </a:r>
            <a:r>
              <a:rPr lang="en-US" sz="2800" dirty="0" err="1" smtClean="0"/>
              <a:t>Senaratne</a:t>
            </a:r>
            <a:r>
              <a:rPr lang="en-US" sz="2800" dirty="0" smtClean="0"/>
              <a:t>, </a:t>
            </a:r>
            <a:r>
              <a:rPr lang="en-US" sz="2800" dirty="0" err="1" smtClean="0"/>
              <a:t>Ranjith</a:t>
            </a:r>
            <a:r>
              <a:rPr lang="en-US" sz="2800" dirty="0" smtClean="0"/>
              <a:t> and </a:t>
            </a:r>
            <a:r>
              <a:rPr lang="en-US" sz="2800" dirty="0" err="1" smtClean="0"/>
              <a:t>Sivasegaram</a:t>
            </a:r>
            <a:r>
              <a:rPr lang="en-US" sz="2800" dirty="0" smtClean="0"/>
              <a:t>, </a:t>
            </a:r>
            <a:r>
              <a:rPr lang="en-US" sz="2800" dirty="0" err="1" smtClean="0"/>
              <a:t>Sivanandam</a:t>
            </a:r>
            <a:r>
              <a:rPr lang="en-US" sz="2800" dirty="0" smtClean="0"/>
              <a:t> (2012). Re-creating and re-positioning of Sri Lankan universities to meet emerging opportunities and challenges in a globalised environment.  Editor published. p. 75-95.</a:t>
            </a:r>
          </a:p>
          <a:p>
            <a:r>
              <a:rPr lang="en-GB" sz="2800" dirty="0" err="1" smtClean="0"/>
              <a:t>Navaratne</a:t>
            </a:r>
            <a:r>
              <a:rPr lang="en-GB" sz="2800" dirty="0" smtClean="0"/>
              <a:t>, Sunil, </a:t>
            </a:r>
            <a:r>
              <a:rPr lang="en-GB" sz="2800" dirty="0" err="1" smtClean="0"/>
              <a:t>Ponnamperuma</a:t>
            </a:r>
            <a:r>
              <a:rPr lang="en-GB" sz="2800" dirty="0" smtClean="0"/>
              <a:t>, </a:t>
            </a:r>
            <a:r>
              <a:rPr lang="en-GB" sz="2800" dirty="0" err="1" smtClean="0"/>
              <a:t>Gominda</a:t>
            </a:r>
            <a:r>
              <a:rPr lang="en-GB" sz="2800" dirty="0" smtClean="0"/>
              <a:t> and </a:t>
            </a:r>
            <a:r>
              <a:rPr lang="en-GB" sz="2800" dirty="0" err="1" smtClean="0"/>
              <a:t>Nanayakkara</a:t>
            </a:r>
            <a:r>
              <a:rPr lang="en-GB" sz="2800" dirty="0" smtClean="0"/>
              <a:t>, </a:t>
            </a:r>
            <a:r>
              <a:rPr lang="en-GB" sz="2800" dirty="0" err="1" smtClean="0"/>
              <a:t>Vishaka</a:t>
            </a:r>
            <a:r>
              <a:rPr lang="en-GB" sz="2800" dirty="0" smtClean="0"/>
              <a:t> (2014), </a:t>
            </a:r>
            <a:r>
              <a:rPr lang="en-GB" sz="2800" b="1" dirty="0" smtClean="0"/>
              <a:t>K-SAM graduates for the 21</a:t>
            </a:r>
            <a:r>
              <a:rPr lang="en-GB" sz="2800" b="1" baseline="30000" dirty="0" smtClean="0"/>
              <a:t>st</a:t>
            </a:r>
            <a:r>
              <a:rPr lang="en-GB" sz="2800" b="1" dirty="0" smtClean="0"/>
              <a:t> century</a:t>
            </a:r>
            <a:r>
              <a:rPr lang="en-GB" sz="2800" dirty="0" smtClean="0"/>
              <a:t>. Unpublished paper distributed at the TOT workshop held on 8-9 December 2014.</a:t>
            </a:r>
          </a:p>
          <a:p>
            <a:endParaRPr lang="en-US" sz="2000" dirty="0" smtClean="0"/>
          </a:p>
          <a:p>
            <a:endParaRPr lang="en-US" sz="2000" dirty="0" smtClean="0"/>
          </a:p>
          <a:p>
            <a:endParaRPr lang="en-US" sz="2000" dirty="0" smtClean="0"/>
          </a:p>
          <a:p>
            <a:endParaRPr lang="en-US" dirty="0"/>
          </a:p>
        </p:txBody>
      </p:sp>
      <p:sp>
        <p:nvSpPr>
          <p:cNvPr id="4" name="Date Placeholder 3"/>
          <p:cNvSpPr>
            <a:spLocks noGrp="1"/>
          </p:cNvSpPr>
          <p:nvPr>
            <p:ph type="dt" sz="half" idx="10"/>
          </p:nvPr>
        </p:nvSpPr>
        <p:spPr/>
        <p:txBody>
          <a:bodyPr/>
          <a:lstStyle/>
          <a:p>
            <a:r>
              <a:rPr lang="en-US" smtClean="0"/>
              <a:t>6/2/2015</a:t>
            </a:r>
            <a:endParaRPr lang="en-US"/>
          </a:p>
        </p:txBody>
      </p:sp>
      <p:sp>
        <p:nvSpPr>
          <p:cNvPr id="5" name="Slide Number Placeholder 4"/>
          <p:cNvSpPr>
            <a:spLocks noGrp="1"/>
          </p:cNvSpPr>
          <p:nvPr>
            <p:ph type="sldNum" sz="quarter" idx="12"/>
          </p:nvPr>
        </p:nvSpPr>
        <p:spPr/>
        <p:txBody>
          <a:bodyPr/>
          <a:lstStyle/>
          <a:p>
            <a:fld id="{29647720-6AD6-480D-9610-E3D6C3A23A93}"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395536" y="3573016"/>
            <a:ext cx="8458200" cy="1219200"/>
          </a:xfrm>
        </p:spPr>
        <p:txBody>
          <a:bodyPr>
            <a:normAutofit lnSpcReduction="10000"/>
          </a:bodyPr>
          <a:lstStyle/>
          <a:p>
            <a:pPr algn="l"/>
            <a:r>
              <a:rPr lang="en-US" sz="2400" b="1" dirty="0" smtClean="0">
                <a:solidFill>
                  <a:schemeClr val="tx1"/>
                </a:solidFill>
              </a:rPr>
              <a:t>Based on World Bank Surveys STEP (Skills Toward Employment &amp; Productivity ) Survey </a:t>
            </a:r>
          </a:p>
          <a:p>
            <a:pPr algn="l"/>
            <a:r>
              <a:rPr lang="en-US" sz="2400" b="1" dirty="0" smtClean="0">
                <a:solidFill>
                  <a:schemeClr val="tx1"/>
                </a:solidFill>
              </a:rPr>
              <a:t>(2012 ) </a:t>
            </a:r>
            <a:endParaRPr lang="en-US" sz="2400" b="1" dirty="0">
              <a:solidFill>
                <a:schemeClr val="tx1"/>
              </a:solidFill>
            </a:endParaRPr>
          </a:p>
        </p:txBody>
      </p:sp>
      <p:sp>
        <p:nvSpPr>
          <p:cNvPr id="4" name="Title 3"/>
          <p:cNvSpPr>
            <a:spLocks noGrp="1"/>
          </p:cNvSpPr>
          <p:nvPr>
            <p:ph type="title"/>
          </p:nvPr>
        </p:nvSpPr>
        <p:spPr>
          <a:xfrm>
            <a:off x="755576" y="1052736"/>
            <a:ext cx="7772400" cy="1362075"/>
          </a:xfrm>
        </p:spPr>
        <p:txBody>
          <a:bodyPr>
            <a:normAutofit fontScale="90000"/>
          </a:bodyPr>
          <a:lstStyle/>
          <a:p>
            <a:r>
              <a:rPr lang="en-US" dirty="0" smtClean="0"/>
              <a:t>1. Evolving Landscape of Sri Lankan higher Education System</a:t>
            </a:r>
            <a:br>
              <a:rPr lang="en-US" dirty="0" smtClean="0"/>
            </a:br>
            <a:endParaRPr lang="en-US" dirty="0"/>
          </a:p>
        </p:txBody>
      </p:sp>
      <p:sp>
        <p:nvSpPr>
          <p:cNvPr id="2" name="Date Placeholder 1"/>
          <p:cNvSpPr>
            <a:spLocks noGrp="1"/>
          </p:cNvSpPr>
          <p:nvPr>
            <p:ph type="dt" sz="half" idx="10"/>
          </p:nvPr>
        </p:nvSpPr>
        <p:spPr/>
        <p:txBody>
          <a:bodyPr/>
          <a:lstStyle/>
          <a:p>
            <a:r>
              <a:rPr lang="en-US" smtClean="0"/>
              <a:t>6/2/2015</a:t>
            </a:r>
            <a:endParaRPr lang="en-US"/>
          </a:p>
        </p:txBody>
      </p:sp>
      <p:sp>
        <p:nvSpPr>
          <p:cNvPr id="3" name="Slide Number Placeholder 2"/>
          <p:cNvSpPr>
            <a:spLocks noGrp="1"/>
          </p:cNvSpPr>
          <p:nvPr>
            <p:ph type="sldNum" sz="quarter" idx="12"/>
          </p:nvPr>
        </p:nvSpPr>
        <p:spPr/>
        <p:txBody>
          <a:bodyPr/>
          <a:lstStyle/>
          <a:p>
            <a:fld id="{29647720-6AD6-480D-9610-E3D6C3A23A93}"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85000" lnSpcReduction="20000"/>
          </a:bodyPr>
          <a:lstStyle/>
          <a:p>
            <a:r>
              <a:rPr lang="en-US" dirty="0" err="1"/>
              <a:t>Spady</a:t>
            </a:r>
            <a:r>
              <a:rPr lang="en-US" dirty="0"/>
              <a:t>, William G. (1994). Outcome-Based Education: Critical Issues and Answers. Arlington, VA. American Association of School Administrators. </a:t>
            </a:r>
            <a:r>
              <a:rPr lang="en-US" u="sng" dirty="0">
                <a:hlinkClick r:id="rId2"/>
              </a:rPr>
              <a:t>http://www.jfn.ac.lk/OBESCL/MOHE/OBE-Articles/Books-chapters-n-Reports/2.OBE-Critical-Issues.pdf</a:t>
            </a:r>
            <a:r>
              <a:rPr lang="en-US" dirty="0"/>
              <a:t> (Accessed on 4 December 2014).</a:t>
            </a:r>
          </a:p>
          <a:p>
            <a:r>
              <a:rPr lang="en-US" dirty="0" smtClean="0"/>
              <a:t>O’Neill</a:t>
            </a:r>
            <a:r>
              <a:rPr lang="en-US" dirty="0"/>
              <a:t>, Geraldine and McMahon, Tim. (2005). Student-</a:t>
            </a:r>
            <a:r>
              <a:rPr lang="en-US" dirty="0" err="1"/>
              <a:t>centred</a:t>
            </a:r>
            <a:r>
              <a:rPr lang="en-US" dirty="0"/>
              <a:t> learning: what does it mean for students and lecturers. In O’Neill, G., Moore, S. and </a:t>
            </a:r>
            <a:r>
              <a:rPr lang="en-US" dirty="0" err="1"/>
              <a:t>McMullin</a:t>
            </a:r>
            <a:r>
              <a:rPr lang="en-US" dirty="0"/>
              <a:t>, B. (</a:t>
            </a:r>
            <a:r>
              <a:rPr lang="en-US" dirty="0" err="1"/>
              <a:t>Eds</a:t>
            </a:r>
            <a:r>
              <a:rPr lang="en-US" dirty="0"/>
              <a:t>). Emerging issues in the practice of university learning and teaching. AISHE, Dublin. </a:t>
            </a:r>
            <a:r>
              <a:rPr lang="en-US" u="sng" dirty="0">
                <a:hlinkClick r:id="rId3"/>
              </a:rPr>
              <a:t>http://www.aishe.org/readings/2005-1/</a:t>
            </a:r>
            <a:r>
              <a:rPr lang="en-US" dirty="0"/>
              <a:t> (Accessed on 4 December 2014).</a:t>
            </a:r>
          </a:p>
        </p:txBody>
      </p:sp>
      <p:sp>
        <p:nvSpPr>
          <p:cNvPr id="4" name="Date Placeholder 3"/>
          <p:cNvSpPr>
            <a:spLocks noGrp="1"/>
          </p:cNvSpPr>
          <p:nvPr>
            <p:ph type="dt" sz="half" idx="10"/>
          </p:nvPr>
        </p:nvSpPr>
        <p:spPr/>
        <p:txBody>
          <a:bodyPr/>
          <a:lstStyle/>
          <a:p>
            <a:r>
              <a:rPr lang="en-US" smtClean="0"/>
              <a:t>6/2/2015</a:t>
            </a:r>
            <a:endParaRPr lang="en-US"/>
          </a:p>
        </p:txBody>
      </p:sp>
      <p:sp>
        <p:nvSpPr>
          <p:cNvPr id="5" name="Slide Number Placeholder 4"/>
          <p:cNvSpPr>
            <a:spLocks noGrp="1"/>
          </p:cNvSpPr>
          <p:nvPr>
            <p:ph type="sldNum" sz="quarter" idx="12"/>
          </p:nvPr>
        </p:nvSpPr>
        <p:spPr/>
        <p:txBody>
          <a:bodyPr/>
          <a:lstStyle/>
          <a:p>
            <a:fld id="{29647720-6AD6-480D-9610-E3D6C3A23A93}" type="slidenum">
              <a:rPr lang="en-US" smtClean="0"/>
              <a:pPr/>
              <a:t>30</a:t>
            </a:fld>
            <a:endParaRPr lang="en-US"/>
          </a:p>
        </p:txBody>
      </p:sp>
    </p:spTree>
    <p:extLst>
      <p:ext uri="{BB962C8B-B14F-4D97-AF65-F5344CB8AC3E}">
        <p14:creationId xmlns:p14="http://schemas.microsoft.com/office/powerpoint/2010/main" val="333789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sz="half" idx="1"/>
          </p:nvPr>
        </p:nvPicPr>
        <p:blipFill>
          <a:blip r:embed="rId2" cstate="print"/>
          <a:stretch>
            <a:fillRect/>
          </a:stretch>
        </p:blipFill>
        <p:spPr bwMode="auto">
          <a:xfrm>
            <a:off x="49809" y="40"/>
            <a:ext cx="6254229" cy="6476959"/>
          </a:xfrm>
          <a:prstGeom prst="rect">
            <a:avLst/>
          </a:prstGeom>
          <a:noFill/>
          <a:ln w="9525">
            <a:noFill/>
            <a:miter lim="800000"/>
            <a:headEnd/>
            <a:tailEnd/>
          </a:ln>
          <a:effectLst/>
        </p:spPr>
      </p:pic>
      <p:sp>
        <p:nvSpPr>
          <p:cNvPr id="5" name="Content Placeholder 4"/>
          <p:cNvSpPr>
            <a:spLocks noGrp="1"/>
          </p:cNvSpPr>
          <p:nvPr>
            <p:ph sz="half" idx="2"/>
          </p:nvPr>
        </p:nvSpPr>
        <p:spPr>
          <a:xfrm>
            <a:off x="5965304" y="332656"/>
            <a:ext cx="3178696" cy="5793507"/>
          </a:xfrm>
        </p:spPr>
        <p:txBody>
          <a:bodyPr/>
          <a:lstStyle/>
          <a:p>
            <a:r>
              <a:rPr lang="en-US" b="1" dirty="0" smtClean="0"/>
              <a:t>Main issue is lack of skills </a:t>
            </a:r>
          </a:p>
          <a:p>
            <a:r>
              <a:rPr lang="en-US" b="1" dirty="0" smtClean="0"/>
              <a:t>Skills are more lacking for white -collar jobs </a:t>
            </a:r>
            <a:r>
              <a:rPr lang="en-US" dirty="0" smtClean="0"/>
              <a:t>than for blue-collar jobs.</a:t>
            </a:r>
          </a:p>
          <a:p>
            <a:r>
              <a:rPr lang="en-US" sz="2000" dirty="0" smtClean="0"/>
              <a:t>Figure based on STEP Survey)  (World Bank 2012)</a:t>
            </a:r>
            <a:endParaRPr lang="en-US" sz="2000" dirty="0"/>
          </a:p>
        </p:txBody>
      </p:sp>
      <p:sp>
        <p:nvSpPr>
          <p:cNvPr id="2" name="Date Placeholder 1"/>
          <p:cNvSpPr>
            <a:spLocks noGrp="1"/>
          </p:cNvSpPr>
          <p:nvPr>
            <p:ph type="dt" sz="half" idx="10"/>
          </p:nvPr>
        </p:nvSpPr>
        <p:spPr/>
        <p:txBody>
          <a:bodyPr/>
          <a:lstStyle/>
          <a:p>
            <a:r>
              <a:rPr lang="en-US" smtClean="0"/>
              <a:t>6/2/2015</a:t>
            </a:r>
            <a:endParaRPr lang="en-US"/>
          </a:p>
        </p:txBody>
      </p:sp>
      <p:sp>
        <p:nvSpPr>
          <p:cNvPr id="3" name="Slide Number Placeholder 2"/>
          <p:cNvSpPr>
            <a:spLocks noGrp="1"/>
          </p:cNvSpPr>
          <p:nvPr>
            <p:ph type="sldNum" sz="quarter" idx="12"/>
          </p:nvPr>
        </p:nvSpPr>
        <p:spPr/>
        <p:txBody>
          <a:bodyPr/>
          <a:lstStyle/>
          <a:p>
            <a:fld id="{29647720-6AD6-480D-9610-E3D6C3A23A93}"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723312" cy="706090"/>
          </a:xfrm>
        </p:spPr>
        <p:txBody>
          <a:bodyPr>
            <a:normAutofit/>
          </a:bodyPr>
          <a:lstStyle/>
          <a:p>
            <a:pPr algn="r"/>
            <a:r>
              <a:rPr lang="en-US" sz="3600" b="1" dirty="0" smtClean="0"/>
              <a:t>Skills Expected by the employers</a:t>
            </a:r>
            <a:endParaRPr lang="en-US" sz="3600" b="1" dirty="0"/>
          </a:p>
        </p:txBody>
      </p:sp>
      <p:pic>
        <p:nvPicPr>
          <p:cNvPr id="5122" name="Picture 2"/>
          <p:cNvPicPr>
            <a:picLocks noGrp="1" noChangeAspect="1" noChangeArrowheads="1"/>
          </p:cNvPicPr>
          <p:nvPr>
            <p:ph idx="1"/>
          </p:nvPr>
        </p:nvPicPr>
        <p:blipFill>
          <a:blip r:embed="rId3" cstate="print"/>
          <a:srcRect/>
          <a:stretch>
            <a:fillRect/>
          </a:stretch>
        </p:blipFill>
        <p:spPr bwMode="auto">
          <a:xfrm>
            <a:off x="0" y="764704"/>
            <a:ext cx="8892480" cy="5595860"/>
          </a:xfrm>
          <a:prstGeom prst="rect">
            <a:avLst/>
          </a:prstGeom>
          <a:noFill/>
          <a:ln w="9525">
            <a:noFill/>
            <a:miter lim="800000"/>
            <a:headEnd/>
            <a:tailEnd/>
          </a:ln>
          <a:effectLst/>
        </p:spPr>
      </p:pic>
      <p:sp>
        <p:nvSpPr>
          <p:cNvPr id="4" name="Oval 3"/>
          <p:cNvSpPr/>
          <p:nvPr/>
        </p:nvSpPr>
        <p:spPr>
          <a:xfrm>
            <a:off x="0" y="1988840"/>
            <a:ext cx="3528392" cy="3528392"/>
          </a:xfrm>
          <a:prstGeom prst="ellipse">
            <a:avLst/>
          </a:prstGeom>
          <a:solidFill>
            <a:schemeClr val="accent1">
              <a:alpha val="7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r>
              <a:rPr lang="en-US" smtClean="0"/>
              <a:t>6/2/2015</a:t>
            </a:r>
            <a:endParaRPr lang="en-US"/>
          </a:p>
        </p:txBody>
      </p:sp>
      <p:sp>
        <p:nvSpPr>
          <p:cNvPr id="5" name="Slide Number Placeholder 4"/>
          <p:cNvSpPr>
            <a:spLocks noGrp="1"/>
          </p:cNvSpPr>
          <p:nvPr>
            <p:ph type="sldNum" sz="quarter" idx="12"/>
          </p:nvPr>
        </p:nvSpPr>
        <p:spPr/>
        <p:txBody>
          <a:bodyPr/>
          <a:lstStyle/>
          <a:p>
            <a:fld id="{29647720-6AD6-480D-9610-E3D6C3A23A93}"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sz="half" idx="1"/>
          </p:nvPr>
        </p:nvPicPr>
        <p:blipFill>
          <a:blip r:embed="rId2" cstate="print"/>
          <a:stretch>
            <a:fillRect/>
          </a:stretch>
        </p:blipFill>
        <p:spPr bwMode="auto">
          <a:xfrm>
            <a:off x="0" y="-150126"/>
            <a:ext cx="9144000" cy="6733084"/>
          </a:xfrm>
          <a:prstGeom prst="rect">
            <a:avLst/>
          </a:prstGeom>
          <a:noFill/>
          <a:ln w="9525">
            <a:noFill/>
            <a:miter lim="800000"/>
            <a:headEnd/>
            <a:tailEnd/>
          </a:ln>
          <a:effectLst/>
        </p:spPr>
      </p:pic>
      <p:sp>
        <p:nvSpPr>
          <p:cNvPr id="2" name="Date Placeholder 1"/>
          <p:cNvSpPr>
            <a:spLocks noGrp="1"/>
          </p:cNvSpPr>
          <p:nvPr>
            <p:ph type="dt" sz="half" idx="10"/>
          </p:nvPr>
        </p:nvSpPr>
        <p:spPr/>
        <p:txBody>
          <a:bodyPr/>
          <a:lstStyle/>
          <a:p>
            <a:r>
              <a:rPr lang="en-US" smtClean="0"/>
              <a:t>6/2/2015</a:t>
            </a:r>
            <a:endParaRPr lang="en-US"/>
          </a:p>
        </p:txBody>
      </p:sp>
      <p:sp>
        <p:nvSpPr>
          <p:cNvPr id="3" name="Slide Number Placeholder 2"/>
          <p:cNvSpPr>
            <a:spLocks noGrp="1"/>
          </p:cNvSpPr>
          <p:nvPr>
            <p:ph type="sldNum" sz="quarter" idx="12"/>
          </p:nvPr>
        </p:nvSpPr>
        <p:spPr/>
        <p:txBody>
          <a:bodyPr/>
          <a:lstStyle/>
          <a:p>
            <a:fld id="{29647720-6AD6-480D-9610-E3D6C3A23A93}" type="slidenum">
              <a:rPr lang="en-US" smtClean="0"/>
              <a:pPr/>
              <a:t>6</a:t>
            </a:fld>
            <a:endParaRPr lang="en-US"/>
          </a:p>
        </p:txBody>
      </p:sp>
      <p:sp>
        <p:nvSpPr>
          <p:cNvPr id="4" name="Content Placeholder 3"/>
          <p:cNvSpPr>
            <a:spLocks noGrp="1"/>
          </p:cNvSpPr>
          <p:nvPr>
            <p:ph sz="half" idx="2"/>
          </p:nvPr>
        </p:nvSpPr>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67544" y="548681"/>
          <a:ext cx="8229600" cy="4104456"/>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0" y="4797152"/>
            <a:ext cx="9144000" cy="1200329"/>
          </a:xfrm>
          <a:prstGeom prst="rect">
            <a:avLst/>
          </a:prstGeom>
        </p:spPr>
        <p:txBody>
          <a:bodyPr wrap="square">
            <a:spAutoFit/>
          </a:bodyPr>
          <a:lstStyle/>
          <a:p>
            <a:pPr>
              <a:buFont typeface="Arial" pitchFamily="34" charset="0"/>
              <a:buChar char="•"/>
            </a:pPr>
            <a:r>
              <a:rPr lang="en-US" dirty="0" smtClean="0"/>
              <a:t>Employability is defined based on whether the graduates were employed or not by the date of graduate ceremony ( graduation ceremony held between 2-16 months of qualifying from the university.</a:t>
            </a:r>
          </a:p>
          <a:p>
            <a:pPr>
              <a:buFont typeface="Arial" pitchFamily="34" charset="0"/>
              <a:buChar char="•"/>
            </a:pPr>
            <a:r>
              <a:rPr lang="en-US" dirty="0" smtClean="0"/>
              <a:t>Figure based on seven Sri Lankan universities (</a:t>
            </a:r>
            <a:r>
              <a:rPr lang="en-US" dirty="0" err="1" smtClean="0"/>
              <a:t>Navaratne</a:t>
            </a:r>
            <a:r>
              <a:rPr lang="en-US" dirty="0" smtClean="0"/>
              <a:t> 2012) </a:t>
            </a:r>
            <a:endParaRPr lang="en-US" dirty="0"/>
          </a:p>
        </p:txBody>
      </p:sp>
      <p:sp>
        <p:nvSpPr>
          <p:cNvPr id="2" name="Date Placeholder 1"/>
          <p:cNvSpPr>
            <a:spLocks noGrp="1"/>
          </p:cNvSpPr>
          <p:nvPr>
            <p:ph type="dt" sz="half" idx="10"/>
          </p:nvPr>
        </p:nvSpPr>
        <p:spPr/>
        <p:txBody>
          <a:bodyPr/>
          <a:lstStyle/>
          <a:p>
            <a:r>
              <a:rPr lang="en-US" smtClean="0"/>
              <a:t>6/2/2015</a:t>
            </a:r>
            <a:endParaRPr lang="en-US"/>
          </a:p>
        </p:txBody>
      </p:sp>
      <p:sp>
        <p:nvSpPr>
          <p:cNvPr id="3" name="Slide Number Placeholder 2"/>
          <p:cNvSpPr>
            <a:spLocks noGrp="1"/>
          </p:cNvSpPr>
          <p:nvPr>
            <p:ph type="sldNum" sz="quarter" idx="12"/>
          </p:nvPr>
        </p:nvSpPr>
        <p:spPr/>
        <p:txBody>
          <a:bodyPr/>
          <a:lstStyle/>
          <a:p>
            <a:fld id="{29647720-6AD6-480D-9610-E3D6C3A23A93}"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ight Arrow 12"/>
          <p:cNvSpPr/>
          <p:nvPr/>
        </p:nvSpPr>
        <p:spPr>
          <a:xfrm>
            <a:off x="1979712" y="2996952"/>
            <a:ext cx="4896544" cy="288032"/>
          </a:xfrm>
          <a:prstGeom prst="rightArrow">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14"/>
          <p:cNvSpPr>
            <a:spLocks noGrp="1"/>
          </p:cNvSpPr>
          <p:nvPr>
            <p:ph type="body" idx="1"/>
          </p:nvPr>
        </p:nvSpPr>
        <p:spPr/>
        <p:txBody>
          <a:bodyPr/>
          <a:lstStyle/>
          <a:p>
            <a:endParaRPr lang="en-US"/>
          </a:p>
        </p:txBody>
      </p:sp>
      <p:sp>
        <p:nvSpPr>
          <p:cNvPr id="14" name="Title 13"/>
          <p:cNvSpPr>
            <a:spLocks noGrp="1"/>
          </p:cNvSpPr>
          <p:nvPr>
            <p:ph type="title"/>
          </p:nvPr>
        </p:nvSpPr>
        <p:spPr>
          <a:xfrm>
            <a:off x="457200" y="404664"/>
            <a:ext cx="8686800" cy="1184825"/>
          </a:xfrm>
        </p:spPr>
        <p:txBody>
          <a:bodyPr>
            <a:normAutofit fontScale="90000"/>
          </a:bodyPr>
          <a:lstStyle/>
          <a:p>
            <a:r>
              <a:rPr lang="en-US" b="1" dirty="0" smtClean="0"/>
              <a:t>2. outcomes-Based Education </a:t>
            </a:r>
            <a:r>
              <a:rPr lang="en-US" b="1" dirty="0" smtClean="0">
                <a:solidFill>
                  <a:srgbClr val="FFFF00"/>
                </a:solidFill>
              </a:rPr>
              <a:t>(</a:t>
            </a:r>
            <a:r>
              <a:rPr lang="en-US" b="1" dirty="0" err="1" smtClean="0">
                <a:solidFill>
                  <a:srgbClr val="FFFF00"/>
                </a:solidFill>
              </a:rPr>
              <a:t>OBE</a:t>
            </a:r>
            <a:r>
              <a:rPr lang="en-US" b="1" dirty="0" smtClean="0">
                <a:solidFill>
                  <a:srgbClr val="FFFF00"/>
                </a:solidFill>
              </a:rPr>
              <a:t>) </a:t>
            </a:r>
            <a:r>
              <a:rPr lang="en-US" b="1" dirty="0" smtClean="0"/>
              <a:t>through Student-</a:t>
            </a:r>
            <a:r>
              <a:rPr lang="en-US" b="1" dirty="0" err="1" smtClean="0"/>
              <a:t>Centred</a:t>
            </a:r>
            <a:r>
              <a:rPr lang="en-US" b="1" dirty="0" smtClean="0"/>
              <a:t> Learning </a:t>
            </a:r>
            <a:r>
              <a:rPr lang="en-US" b="1" dirty="0" smtClean="0">
                <a:solidFill>
                  <a:srgbClr val="FFFF00"/>
                </a:solidFill>
              </a:rPr>
              <a:t>(</a:t>
            </a:r>
            <a:r>
              <a:rPr lang="en-US" b="1" dirty="0" err="1" smtClean="0">
                <a:solidFill>
                  <a:srgbClr val="FFFF00"/>
                </a:solidFill>
              </a:rPr>
              <a:t>SCL</a:t>
            </a:r>
            <a:r>
              <a:rPr lang="en-US" b="1" dirty="0" smtClean="0">
                <a:solidFill>
                  <a:srgbClr val="FFFF00"/>
                </a:solidFill>
              </a:rPr>
              <a:t>) </a:t>
            </a:r>
            <a:r>
              <a:rPr lang="en-US" b="1" dirty="0" smtClean="0"/>
              <a:t>as a remedial measure</a:t>
            </a:r>
            <a:br>
              <a:rPr lang="en-US" b="1" dirty="0" smtClean="0"/>
            </a:br>
            <a:endParaRPr lang="en-US" dirty="0"/>
          </a:p>
        </p:txBody>
      </p:sp>
      <p:sp>
        <p:nvSpPr>
          <p:cNvPr id="5" name="Rounded Rectangle 4"/>
          <p:cNvSpPr/>
          <p:nvPr/>
        </p:nvSpPr>
        <p:spPr>
          <a:xfrm>
            <a:off x="395536" y="2492896"/>
            <a:ext cx="1584176"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b="1" dirty="0" smtClean="0"/>
              <a:t>Identifying </a:t>
            </a:r>
            <a:r>
              <a:rPr lang="en-US" b="1" dirty="0" err="1" smtClean="0"/>
              <a:t>EducationalOutcomes</a:t>
            </a:r>
            <a:endParaRPr lang="en-US" b="1" dirty="0"/>
          </a:p>
        </p:txBody>
      </p:sp>
      <p:sp>
        <p:nvSpPr>
          <p:cNvPr id="7" name="Rounded Rectangle 6"/>
          <p:cNvSpPr/>
          <p:nvPr/>
        </p:nvSpPr>
        <p:spPr>
          <a:xfrm>
            <a:off x="2267744" y="2204864"/>
            <a:ext cx="2232248" cy="1800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smtClean="0"/>
              <a:t>Integrating them into Edu. Programs</a:t>
            </a:r>
          </a:p>
          <a:p>
            <a:pPr lvl="0" algn="ctr"/>
            <a:r>
              <a:rPr lang="en-US" b="1" dirty="0" smtClean="0"/>
              <a:t>Through  SCL</a:t>
            </a:r>
            <a:endParaRPr lang="en-US" b="1" dirty="0"/>
          </a:p>
        </p:txBody>
      </p:sp>
      <p:sp>
        <p:nvSpPr>
          <p:cNvPr id="8" name="Rounded Rectangle 7"/>
          <p:cNvSpPr/>
          <p:nvPr/>
        </p:nvSpPr>
        <p:spPr>
          <a:xfrm>
            <a:off x="4788024" y="2420888"/>
            <a:ext cx="1728192"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b="1" dirty="0" smtClean="0"/>
          </a:p>
          <a:p>
            <a:pPr lvl="0" algn="ctr"/>
            <a:r>
              <a:rPr lang="en-US" b="1" dirty="0" smtClean="0"/>
              <a:t>Improved  quality &amp; Employability after completion</a:t>
            </a:r>
          </a:p>
          <a:p>
            <a:pPr algn="ctr"/>
            <a:endParaRPr lang="en-US" dirty="0"/>
          </a:p>
        </p:txBody>
      </p:sp>
      <p:sp>
        <p:nvSpPr>
          <p:cNvPr id="9" name="Rounded Rectangle 8"/>
          <p:cNvSpPr/>
          <p:nvPr/>
        </p:nvSpPr>
        <p:spPr>
          <a:xfrm>
            <a:off x="6876256" y="2420888"/>
            <a:ext cx="1584176"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b="1" dirty="0" smtClean="0"/>
              <a:t>Graduates matching well to the employer needs</a:t>
            </a:r>
          </a:p>
          <a:p>
            <a:pPr algn="ctr"/>
            <a:endParaRPr lang="en-US" dirty="0"/>
          </a:p>
        </p:txBody>
      </p:sp>
      <p:sp>
        <p:nvSpPr>
          <p:cNvPr id="2" name="Date Placeholder 1"/>
          <p:cNvSpPr>
            <a:spLocks noGrp="1"/>
          </p:cNvSpPr>
          <p:nvPr>
            <p:ph type="dt" sz="half" idx="10"/>
          </p:nvPr>
        </p:nvSpPr>
        <p:spPr/>
        <p:txBody>
          <a:bodyPr/>
          <a:lstStyle/>
          <a:p>
            <a:r>
              <a:rPr lang="en-US" smtClean="0"/>
              <a:t>6/2/2015</a:t>
            </a:r>
            <a:endParaRPr lang="en-US"/>
          </a:p>
        </p:txBody>
      </p:sp>
      <p:sp>
        <p:nvSpPr>
          <p:cNvPr id="3" name="Slide Number Placeholder 2"/>
          <p:cNvSpPr>
            <a:spLocks noGrp="1"/>
          </p:cNvSpPr>
          <p:nvPr>
            <p:ph type="sldNum" sz="quarter" idx="12"/>
          </p:nvPr>
        </p:nvSpPr>
        <p:spPr/>
        <p:txBody>
          <a:bodyPr/>
          <a:lstStyle/>
          <a:p>
            <a:fld id="{29647720-6AD6-480D-9610-E3D6C3A23A93}"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
            </a:r>
            <a:r>
              <a:rPr lang="en-US" dirty="0" smtClean="0"/>
              <a:t>Outcome-Based Education </a:t>
            </a:r>
            <a:endParaRPr lang="en-US" dirty="0"/>
          </a:p>
        </p:txBody>
      </p:sp>
      <p:sp>
        <p:nvSpPr>
          <p:cNvPr id="3" name="Content Placeholder 2"/>
          <p:cNvSpPr>
            <a:spLocks noGrp="1"/>
          </p:cNvSpPr>
          <p:nvPr>
            <p:ph idx="1"/>
          </p:nvPr>
        </p:nvSpPr>
        <p:spPr/>
        <p:txBody>
          <a:bodyPr>
            <a:normAutofit/>
          </a:bodyPr>
          <a:lstStyle/>
          <a:p>
            <a:r>
              <a:rPr lang="en-US" dirty="0" smtClean="0"/>
              <a:t>Clearly focusing and organizing every-thing in an educational system around </a:t>
            </a:r>
            <a:r>
              <a:rPr lang="en-US" b="1" dirty="0" smtClean="0"/>
              <a:t>what is essential for all students to be able to do successfully at the end of their learning experiences</a:t>
            </a:r>
            <a:r>
              <a:rPr lang="en-US" dirty="0" smtClean="0"/>
              <a:t>. This means starting with a clear picture of what is important for students to be able to do, then organizing curriculum, instruction, and assessment to make sure this learning ultimately happens.” (</a:t>
            </a:r>
            <a:r>
              <a:rPr lang="en-US" dirty="0" err="1" smtClean="0"/>
              <a:t>Spady</a:t>
            </a:r>
            <a:r>
              <a:rPr lang="en-US" dirty="0" smtClean="0"/>
              <a:t> 1994, </a:t>
            </a:r>
            <a:r>
              <a:rPr lang="en-US" dirty="0" err="1" smtClean="0"/>
              <a:t>p.12</a:t>
            </a:r>
            <a:r>
              <a:rPr lang="en-US" dirty="0" smtClean="0"/>
              <a:t>).</a:t>
            </a:r>
          </a:p>
          <a:p>
            <a:endParaRPr lang="en-US" dirty="0"/>
          </a:p>
        </p:txBody>
      </p:sp>
      <p:sp>
        <p:nvSpPr>
          <p:cNvPr id="4" name="Date Placeholder 3"/>
          <p:cNvSpPr>
            <a:spLocks noGrp="1"/>
          </p:cNvSpPr>
          <p:nvPr>
            <p:ph type="dt" sz="half" idx="10"/>
          </p:nvPr>
        </p:nvSpPr>
        <p:spPr/>
        <p:txBody>
          <a:bodyPr/>
          <a:lstStyle/>
          <a:p>
            <a:r>
              <a:rPr lang="en-US" smtClean="0"/>
              <a:t>6/2/2015</a:t>
            </a:r>
            <a:endParaRPr lang="en-US"/>
          </a:p>
        </p:txBody>
      </p:sp>
      <p:sp>
        <p:nvSpPr>
          <p:cNvPr id="5" name="Slide Number Placeholder 4"/>
          <p:cNvSpPr>
            <a:spLocks noGrp="1"/>
          </p:cNvSpPr>
          <p:nvPr>
            <p:ph type="sldNum" sz="quarter" idx="12"/>
          </p:nvPr>
        </p:nvSpPr>
        <p:spPr/>
        <p:txBody>
          <a:bodyPr/>
          <a:lstStyle/>
          <a:p>
            <a:fld id="{29647720-6AD6-480D-9610-E3D6C3A23A93}"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2006</TotalTime>
  <Words>1445</Words>
  <Application>Microsoft Office PowerPoint</Application>
  <PresentationFormat>On-screen Show (4:3)</PresentationFormat>
  <Paragraphs>208</Paragraphs>
  <Slides>30</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ArnoPro-Regular</vt:lpstr>
      <vt:lpstr>Calibri</vt:lpstr>
      <vt:lpstr>Franklin Gothic Book</vt:lpstr>
      <vt:lpstr>Franklin Gothic Medium</vt:lpstr>
      <vt:lpstr>Wingdings 2</vt:lpstr>
      <vt:lpstr>Trek</vt:lpstr>
      <vt:lpstr>Shifting paradigm of the university library in the evolving landscape of the Sri Lankan higher education  </vt:lpstr>
      <vt:lpstr>Contents </vt:lpstr>
      <vt:lpstr>1. Evolving Landscape of Sri Lankan higher Education System </vt:lpstr>
      <vt:lpstr>PowerPoint Presentation</vt:lpstr>
      <vt:lpstr>Skills Expected by the employers</vt:lpstr>
      <vt:lpstr>PowerPoint Presentation</vt:lpstr>
      <vt:lpstr>PowerPoint Presentation</vt:lpstr>
      <vt:lpstr>2. outcomes-Based Education (OBE) through Student-Centred Learning (SCL) as a remedial measure </vt:lpstr>
      <vt:lpstr>“Outcome-Based Education </vt:lpstr>
      <vt:lpstr>Outcomes Identified by the MOHE </vt:lpstr>
      <vt:lpstr>Graduate Attributes from some others countries </vt:lpstr>
      <vt:lpstr>Integrating outcomes into curricula</vt:lpstr>
      <vt:lpstr>Student-Centred Learning Vs  Teacher-centred Learning</vt:lpstr>
      <vt:lpstr>PowerPoint Presentation</vt:lpstr>
      <vt:lpstr>Teachers and Students </vt:lpstr>
      <vt:lpstr>3. Present paradigm of the university library </vt:lpstr>
      <vt:lpstr>Present paradigm of the university library</vt:lpstr>
      <vt:lpstr>Present paradigm of the academic library</vt:lpstr>
      <vt:lpstr>Present paradigm of the academic library</vt:lpstr>
      <vt:lpstr>4. Need for the university library to shift towards a new paradigm </vt:lpstr>
      <vt:lpstr>the SCL ENvironment</vt:lpstr>
      <vt:lpstr>Need for a paradigm shift</vt:lpstr>
      <vt:lpstr>1. Increasing Volume of information</vt:lpstr>
      <vt:lpstr>2. sharing information and other resources cost effectively</vt:lpstr>
      <vt:lpstr>3. Enhancing information management skills through information literacy. </vt:lpstr>
      <vt:lpstr>5. Role of Professional Associations and LIS education providers </vt:lpstr>
      <vt:lpstr>Transforming the Librarians by</vt:lpstr>
      <vt:lpstr>We paid our attention to ;  </vt:lpstr>
      <vt:lpstr>References </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Librarian</cp:lastModifiedBy>
  <cp:revision>54</cp:revision>
  <dcterms:created xsi:type="dcterms:W3CDTF">2015-02-02T05:21:33Z</dcterms:created>
  <dcterms:modified xsi:type="dcterms:W3CDTF">2015-10-21T10:09:26Z</dcterms:modified>
</cp:coreProperties>
</file>