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20" r:id="rId1"/>
  </p:sldMasterIdLst>
  <p:notesMasterIdLst>
    <p:notesMasterId r:id="rId30"/>
  </p:notesMasterIdLst>
  <p:sldIdLst>
    <p:sldId id="256" r:id="rId2"/>
    <p:sldId id="257" r:id="rId3"/>
    <p:sldId id="265" r:id="rId4"/>
    <p:sldId id="270" r:id="rId5"/>
    <p:sldId id="279" r:id="rId6"/>
    <p:sldId id="258" r:id="rId7"/>
    <p:sldId id="262" r:id="rId8"/>
    <p:sldId id="260" r:id="rId9"/>
    <p:sldId id="259" r:id="rId10"/>
    <p:sldId id="269" r:id="rId11"/>
    <p:sldId id="272" r:id="rId12"/>
    <p:sldId id="261" r:id="rId13"/>
    <p:sldId id="276" r:id="rId14"/>
    <p:sldId id="271" r:id="rId15"/>
    <p:sldId id="281" r:id="rId16"/>
    <p:sldId id="268" r:id="rId17"/>
    <p:sldId id="280" r:id="rId18"/>
    <p:sldId id="274" r:id="rId19"/>
    <p:sldId id="277" r:id="rId20"/>
    <p:sldId id="278" r:id="rId21"/>
    <p:sldId id="275" r:id="rId22"/>
    <p:sldId id="282" r:id="rId23"/>
    <p:sldId id="283" r:id="rId24"/>
    <p:sldId id="284" r:id="rId25"/>
    <p:sldId id="266" r:id="rId26"/>
    <p:sldId id="285" r:id="rId27"/>
    <p:sldId id="286" r:id="rId28"/>
    <p:sldId id="28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4660"/>
  </p:normalViewPr>
  <p:slideViewPr>
    <p:cSldViewPr snapToGrid="0">
      <p:cViewPr>
        <p:scale>
          <a:sx n="60" d="100"/>
          <a:sy n="60" d="100"/>
        </p:scale>
        <p:origin x="762" y="24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witch\Desktop\Development\KEI%20comparative%20data%20with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witch\Desktop\Development\KEI%20comparative%20data%20with%20graph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witch\Desktop\MY%20DOCUMENTS\Consortium\Databases\Increse%20of%20jl%20titles%20after%20consortium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witch\Desktop\MY%20DOCUMENTS\Consortium\Usage\Cumulative%20usage%20Statistics%20-%20201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6"/>
    </mc:Choice>
    <mc:Fallback>
      <c:style val="4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'SL - KEI data'!$I$6</c:f>
              <c:strCache>
                <c:ptCount val="1"/>
                <c:pt idx="0">
                  <c:v>HDI Rank in 2012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6.40040962621608E-3"/>
                  <c:y val="-1.2472714708944779E-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b="1" dirty="0" smtClean="0"/>
                      <a:t>73</a:t>
                    </a:r>
                    <a:endParaRPr lang="en-US" sz="2400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'SL - KEI data'!$J$7:$J$21</c:f>
              <c:strCache>
                <c:ptCount val="15"/>
                <c:pt idx="0">
                  <c:v>Norway</c:v>
                </c:pt>
                <c:pt idx="1">
                  <c:v>Australia</c:v>
                </c:pt>
                <c:pt idx="2">
                  <c:v>Switzerland</c:v>
                </c:pt>
                <c:pt idx="3">
                  <c:v>Netherlands</c:v>
                </c:pt>
                <c:pt idx="4">
                  <c:v>USA</c:v>
                </c:pt>
                <c:pt idx="5">
                  <c:v>Singapore</c:v>
                </c:pt>
                <c:pt idx="6">
                  <c:v>Malaysia</c:v>
                </c:pt>
                <c:pt idx="7">
                  <c:v>Sri Lanka</c:v>
                </c:pt>
                <c:pt idx="8">
                  <c:v>India</c:v>
                </c:pt>
                <c:pt idx="9">
                  <c:v>Bangladesh</c:v>
                </c:pt>
                <c:pt idx="10">
                  <c:v>Pakistan</c:v>
                </c:pt>
                <c:pt idx="11">
                  <c:v>Chad</c:v>
                </c:pt>
                <c:pt idx="12">
                  <c:v>Central African Republic</c:v>
                </c:pt>
                <c:pt idx="13">
                  <c:v>Dem. Rep. of Congo</c:v>
                </c:pt>
                <c:pt idx="14">
                  <c:v>Niger</c:v>
                </c:pt>
              </c:strCache>
            </c:strRef>
          </c:cat>
          <c:val>
            <c:numRef>
              <c:f>'SL - KEI data'!$I$7:$I$21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9</c:v>
                </c:pt>
                <c:pt idx="6">
                  <c:v>62</c:v>
                </c:pt>
                <c:pt idx="7">
                  <c:v>73</c:v>
                </c:pt>
                <c:pt idx="8">
                  <c:v>135</c:v>
                </c:pt>
                <c:pt idx="9">
                  <c:v>142</c:v>
                </c:pt>
                <c:pt idx="10">
                  <c:v>146</c:v>
                </c:pt>
                <c:pt idx="11">
                  <c:v>184</c:v>
                </c:pt>
                <c:pt idx="12">
                  <c:v>185</c:v>
                </c:pt>
                <c:pt idx="13">
                  <c:v>186</c:v>
                </c:pt>
                <c:pt idx="14">
                  <c:v>187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181352"/>
        <c:axId val="223176256"/>
      </c:barChart>
      <c:catAx>
        <c:axId val="223181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3176256"/>
        <c:crosses val="autoZero"/>
        <c:auto val="1"/>
        <c:lblAlgn val="ctr"/>
        <c:lblOffset val="100"/>
        <c:noMultiLvlLbl val="0"/>
      </c:catAx>
      <c:valAx>
        <c:axId val="223176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3181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'SL - KEI data'!$A$2</c:f>
              <c:strCache>
                <c:ptCount val="1"/>
                <c:pt idx="0">
                  <c:v>1995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ln>
                <a:solidFill>
                  <a:schemeClr val="tx1"/>
                </a:solidFill>
              </a:ln>
            </c:spPr>
          </c:marker>
          <c:cat>
            <c:strRef>
              <c:f>'SL - KEI data'!$B$1:$G$1</c:f>
              <c:strCache>
                <c:ptCount val="6"/>
                <c:pt idx="0">
                  <c:v>Innovation Index</c:v>
                </c:pt>
                <c:pt idx="1">
                  <c:v>Education Index</c:v>
                </c:pt>
                <c:pt idx="2">
                  <c:v>ICT Index</c:v>
                </c:pt>
                <c:pt idx="3">
                  <c:v>EIR Index</c:v>
                </c:pt>
                <c:pt idx="4">
                  <c:v>KEI</c:v>
                </c:pt>
                <c:pt idx="5">
                  <c:v>KI</c:v>
                </c:pt>
              </c:strCache>
            </c:strRef>
          </c:cat>
          <c:val>
            <c:numRef>
              <c:f>'SL - KEI data'!$B$2:$G$2</c:f>
              <c:numCache>
                <c:formatCode>General</c:formatCode>
                <c:ptCount val="6"/>
                <c:pt idx="0">
                  <c:v>3.27</c:v>
                </c:pt>
                <c:pt idx="1">
                  <c:v>4.3499999999999996</c:v>
                </c:pt>
                <c:pt idx="2">
                  <c:v>4.5</c:v>
                </c:pt>
                <c:pt idx="3">
                  <c:v>4.87</c:v>
                </c:pt>
                <c:pt idx="4">
                  <c:v>4.25</c:v>
                </c:pt>
                <c:pt idx="5">
                  <c:v>4.04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'SL - KEI data'!$A$3</c:f>
              <c:strCache>
                <c:ptCount val="1"/>
                <c:pt idx="0">
                  <c:v>2000</c:v>
                </c:pt>
              </c:strCache>
            </c:strRef>
          </c:tx>
          <c:spPr>
            <a:ln>
              <a:solidFill>
                <a:srgbClr val="800080"/>
              </a:solidFill>
            </a:ln>
          </c:spPr>
          <c:marker>
            <c:spPr>
              <a:ln w="9525">
                <a:noFill/>
              </a:ln>
            </c:spPr>
          </c:marker>
          <c:cat>
            <c:strRef>
              <c:f>'SL - KEI data'!$B$1:$G$1</c:f>
              <c:strCache>
                <c:ptCount val="6"/>
                <c:pt idx="0">
                  <c:v>Innovation Index</c:v>
                </c:pt>
                <c:pt idx="1">
                  <c:v>Education Index</c:v>
                </c:pt>
                <c:pt idx="2">
                  <c:v>ICT Index</c:v>
                </c:pt>
                <c:pt idx="3">
                  <c:v>EIR Index</c:v>
                </c:pt>
                <c:pt idx="4">
                  <c:v>KEI</c:v>
                </c:pt>
                <c:pt idx="5">
                  <c:v>KI</c:v>
                </c:pt>
              </c:strCache>
            </c:strRef>
          </c:cat>
          <c:val>
            <c:numRef>
              <c:f>'SL - KEI data'!$B$3:$G$3</c:f>
              <c:numCache>
                <c:formatCode>General</c:formatCode>
                <c:ptCount val="6"/>
                <c:pt idx="0">
                  <c:v>3.24</c:v>
                </c:pt>
                <c:pt idx="1">
                  <c:v>4.3099999999999996</c:v>
                </c:pt>
                <c:pt idx="2">
                  <c:v>3.63</c:v>
                </c:pt>
                <c:pt idx="3">
                  <c:v>6.03</c:v>
                </c:pt>
                <c:pt idx="4">
                  <c:v>4.3</c:v>
                </c:pt>
                <c:pt idx="5">
                  <c:v>3.73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'SL - KEI data'!$A$4</c:f>
              <c:strCache>
                <c:ptCount val="1"/>
                <c:pt idx="0">
                  <c:v>2012</c:v>
                </c:pt>
              </c:strCache>
            </c:strRef>
          </c:tx>
          <c:spPr>
            <a:ln w="22225">
              <a:solidFill>
                <a:schemeClr val="bg1"/>
              </a:solidFill>
            </a:ln>
            <a:effectLst>
              <a:glow rad="63500">
                <a:schemeClr val="accent4">
                  <a:satMod val="175000"/>
                  <a:alpha val="40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pPr>
              <a:ln>
                <a:solidFill>
                  <a:schemeClr val="bg1"/>
                </a:solidFill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'SL - KEI data'!$B$1:$G$1</c:f>
              <c:strCache>
                <c:ptCount val="6"/>
                <c:pt idx="0">
                  <c:v>Innovation Index</c:v>
                </c:pt>
                <c:pt idx="1">
                  <c:v>Education Index</c:v>
                </c:pt>
                <c:pt idx="2">
                  <c:v>ICT Index</c:v>
                </c:pt>
                <c:pt idx="3">
                  <c:v>EIR Index</c:v>
                </c:pt>
                <c:pt idx="4">
                  <c:v>KEI</c:v>
                </c:pt>
                <c:pt idx="5">
                  <c:v>KI</c:v>
                </c:pt>
              </c:strCache>
            </c:strRef>
          </c:cat>
          <c:val>
            <c:numRef>
              <c:f>'SL - KEI data'!$B$4:$G$4</c:f>
              <c:numCache>
                <c:formatCode>General</c:formatCode>
                <c:ptCount val="6"/>
                <c:pt idx="0">
                  <c:v>3.06</c:v>
                </c:pt>
                <c:pt idx="1">
                  <c:v>4.6099999999999985</c:v>
                </c:pt>
                <c:pt idx="2">
                  <c:v>2.8</c:v>
                </c:pt>
                <c:pt idx="3">
                  <c:v>4.4000000000000004</c:v>
                </c:pt>
                <c:pt idx="4">
                  <c:v>3.63</c:v>
                </c:pt>
                <c:pt idx="5">
                  <c:v>3.4899999999999998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178608"/>
        <c:axId val="223177432"/>
      </c:lineChart>
      <c:catAx>
        <c:axId val="223178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223177432"/>
        <c:crosses val="autoZero"/>
        <c:auto val="1"/>
        <c:lblAlgn val="ctr"/>
        <c:lblOffset val="100"/>
        <c:noMultiLvlLbl val="0"/>
      </c:catAx>
      <c:valAx>
        <c:axId val="223177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231786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India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Education</c:v>
                </c:pt>
                <c:pt idx="1">
                  <c:v>Tertiary Education</c:v>
                </c:pt>
                <c:pt idx="2">
                  <c:v>R &amp; D</c:v>
                </c:pt>
                <c:pt idx="3">
                  <c:v>Knowledge Workers</c:v>
                </c:pt>
                <c:pt idx="4">
                  <c:v>Innovation Linkages</c:v>
                </c:pt>
                <c:pt idx="5">
                  <c:v>Knowledge Absorption</c:v>
                </c:pt>
                <c:pt idx="6">
                  <c:v>Knowledge Creation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24.2</c:v>
                </c:pt>
                <c:pt idx="1">
                  <c:v>11.7</c:v>
                </c:pt>
                <c:pt idx="2">
                  <c:v>32</c:v>
                </c:pt>
                <c:pt idx="3">
                  <c:v>25</c:v>
                </c:pt>
                <c:pt idx="4">
                  <c:v>38.9</c:v>
                </c:pt>
                <c:pt idx="5">
                  <c:v>20.2</c:v>
                </c:pt>
                <c:pt idx="6">
                  <c:v>18.399999999999999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Sri Lanka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Education</c:v>
                </c:pt>
                <c:pt idx="1">
                  <c:v>Tertiary Education</c:v>
                </c:pt>
                <c:pt idx="2">
                  <c:v>R &amp; D</c:v>
                </c:pt>
                <c:pt idx="3">
                  <c:v>Knowledge Workers</c:v>
                </c:pt>
                <c:pt idx="4">
                  <c:v>Innovation Linkages</c:v>
                </c:pt>
                <c:pt idx="5">
                  <c:v>Knowledge Absorption</c:v>
                </c:pt>
                <c:pt idx="6">
                  <c:v>Knowledge Creation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29.9</c:v>
                </c:pt>
                <c:pt idx="1">
                  <c:v>18.2</c:v>
                </c:pt>
                <c:pt idx="2">
                  <c:v>3.4</c:v>
                </c:pt>
                <c:pt idx="3">
                  <c:v>23.6</c:v>
                </c:pt>
                <c:pt idx="4">
                  <c:v>21.9</c:v>
                </c:pt>
                <c:pt idx="5">
                  <c:v>13.9</c:v>
                </c:pt>
                <c:pt idx="6">
                  <c:v>7.1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Malaysia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Education</c:v>
                </c:pt>
                <c:pt idx="1">
                  <c:v>Tertiary Education</c:v>
                </c:pt>
                <c:pt idx="2">
                  <c:v>R &amp; D</c:v>
                </c:pt>
                <c:pt idx="3">
                  <c:v>Knowledge Workers</c:v>
                </c:pt>
                <c:pt idx="4">
                  <c:v>Innovation Linkages</c:v>
                </c:pt>
                <c:pt idx="5">
                  <c:v>Knowledge Absorption</c:v>
                </c:pt>
                <c:pt idx="6">
                  <c:v>Knowledge Creation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42.2</c:v>
                </c:pt>
                <c:pt idx="1">
                  <c:v>51.4</c:v>
                </c:pt>
                <c:pt idx="2">
                  <c:v>31.1</c:v>
                </c:pt>
                <c:pt idx="3">
                  <c:v>48.1</c:v>
                </c:pt>
                <c:pt idx="4">
                  <c:v>33.800000000000004</c:v>
                </c:pt>
                <c:pt idx="5">
                  <c:v>46.8</c:v>
                </c:pt>
                <c:pt idx="6">
                  <c:v>11.5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3179000"/>
        <c:axId val="223179784"/>
      </c:radarChart>
      <c:catAx>
        <c:axId val="22317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179784"/>
        <c:crosses val="autoZero"/>
        <c:auto val="1"/>
        <c:lblAlgn val="ctr"/>
        <c:lblOffset val="100"/>
        <c:noMultiLvlLbl val="0"/>
      </c:catAx>
      <c:valAx>
        <c:axId val="223179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179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20630755986406"/>
          <c:y val="5.5498732146612322E-2"/>
          <c:w val="0.61104323280344774"/>
          <c:h val="0.774795858850978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'increase of  of jl titles '!$C$1</c:f>
              <c:strCache>
                <c:ptCount val="1"/>
                <c:pt idx="0">
                  <c:v>Printed Jl.s available in 2013</c:v>
                </c:pt>
              </c:strCache>
            </c:strRef>
          </c:tx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'increase of  of jl titles '!$A$2:$A$16</c:f>
              <c:strCache>
                <c:ptCount val="15"/>
                <c:pt idx="0">
                  <c:v>MRT</c:v>
                </c:pt>
                <c:pt idx="1">
                  <c:v>SJP</c:v>
                </c:pt>
                <c:pt idx="2">
                  <c:v>JFN</c:v>
                </c:pt>
                <c:pt idx="3">
                  <c:v>CMB</c:v>
                </c:pt>
                <c:pt idx="4">
                  <c:v>OU</c:v>
                </c:pt>
                <c:pt idx="5">
                  <c:v>KLN</c:v>
                </c:pt>
                <c:pt idx="6">
                  <c:v>RUH</c:v>
                </c:pt>
                <c:pt idx="7">
                  <c:v>RJR</c:v>
                </c:pt>
                <c:pt idx="8">
                  <c:v>PDN</c:v>
                </c:pt>
                <c:pt idx="9">
                  <c:v>WYM</c:v>
                </c:pt>
                <c:pt idx="10">
                  <c:v>UVPA</c:v>
                </c:pt>
                <c:pt idx="11">
                  <c:v>EST</c:v>
                </c:pt>
                <c:pt idx="12">
                  <c:v>SEUSL</c:v>
                </c:pt>
                <c:pt idx="13">
                  <c:v>UW</c:v>
                </c:pt>
                <c:pt idx="14">
                  <c:v>SAB</c:v>
                </c:pt>
              </c:strCache>
            </c:strRef>
          </c:cat>
          <c:val>
            <c:numRef>
              <c:f>'increase of  of jl titles '!$C$2:$C$16</c:f>
              <c:numCache>
                <c:formatCode>General</c:formatCode>
                <c:ptCount val="15"/>
                <c:pt idx="0">
                  <c:v>59</c:v>
                </c:pt>
                <c:pt idx="1">
                  <c:v>102</c:v>
                </c:pt>
                <c:pt idx="2">
                  <c:v>111</c:v>
                </c:pt>
                <c:pt idx="3">
                  <c:v>65</c:v>
                </c:pt>
                <c:pt idx="4">
                  <c:v>62</c:v>
                </c:pt>
                <c:pt idx="5">
                  <c:v>41</c:v>
                </c:pt>
                <c:pt idx="6">
                  <c:v>58</c:v>
                </c:pt>
                <c:pt idx="7">
                  <c:v>25</c:v>
                </c:pt>
                <c:pt idx="8">
                  <c:v>15</c:v>
                </c:pt>
                <c:pt idx="9">
                  <c:v>18</c:v>
                </c:pt>
                <c:pt idx="10">
                  <c:v>60</c:v>
                </c:pt>
                <c:pt idx="11">
                  <c:v>2</c:v>
                </c:pt>
                <c:pt idx="12">
                  <c:v>8</c:v>
                </c:pt>
                <c:pt idx="13">
                  <c:v>0</c:v>
                </c:pt>
                <c:pt idx="14">
                  <c:v>47</c:v>
                </c:pt>
              </c:numCache>
            </c:numRef>
          </c:val>
        </c:ser>
        <c:ser>
          <c:idx val="1"/>
          <c:order val="1"/>
          <c:tx>
            <c:strRef>
              <c:f>'increase of  of jl titles '!$I$1</c:f>
              <c:strCache>
                <c:ptCount val="1"/>
                <c:pt idx="0">
                  <c:v>Additional titles through consortium 2014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dLbls>
            <c:dLbl>
              <c:idx val="6"/>
              <c:layout>
                <c:manualLayout>
                  <c:x val="1.957924813089371E-2"/>
                  <c:y val="-3.810878083889798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'increase of  of jl titles '!$A$2:$A$16</c:f>
              <c:strCache>
                <c:ptCount val="15"/>
                <c:pt idx="0">
                  <c:v>MRT</c:v>
                </c:pt>
                <c:pt idx="1">
                  <c:v>SJP</c:v>
                </c:pt>
                <c:pt idx="2">
                  <c:v>JFN</c:v>
                </c:pt>
                <c:pt idx="3">
                  <c:v>CMB</c:v>
                </c:pt>
                <c:pt idx="4">
                  <c:v>OU</c:v>
                </c:pt>
                <c:pt idx="5">
                  <c:v>KLN</c:v>
                </c:pt>
                <c:pt idx="6">
                  <c:v>RUH</c:v>
                </c:pt>
                <c:pt idx="7">
                  <c:v>RJR</c:v>
                </c:pt>
                <c:pt idx="8">
                  <c:v>PDN</c:v>
                </c:pt>
                <c:pt idx="9">
                  <c:v>WYM</c:v>
                </c:pt>
                <c:pt idx="10">
                  <c:v>UVPA</c:v>
                </c:pt>
                <c:pt idx="11">
                  <c:v>EST</c:v>
                </c:pt>
                <c:pt idx="12">
                  <c:v>SEUSL</c:v>
                </c:pt>
                <c:pt idx="13">
                  <c:v>UW</c:v>
                </c:pt>
                <c:pt idx="14">
                  <c:v>SAB</c:v>
                </c:pt>
              </c:strCache>
            </c:strRef>
          </c:cat>
          <c:val>
            <c:numRef>
              <c:f>'increase of  of jl titles '!$I$2:$I$16</c:f>
              <c:numCache>
                <c:formatCode>General</c:formatCode>
                <c:ptCount val="15"/>
                <c:pt idx="0">
                  <c:v>1481</c:v>
                </c:pt>
                <c:pt idx="1">
                  <c:v>3332</c:v>
                </c:pt>
                <c:pt idx="2">
                  <c:v>3332</c:v>
                </c:pt>
                <c:pt idx="3">
                  <c:v>3332</c:v>
                </c:pt>
                <c:pt idx="4">
                  <c:v>3332</c:v>
                </c:pt>
                <c:pt idx="5">
                  <c:v>3332</c:v>
                </c:pt>
                <c:pt idx="6">
                  <c:v>3332</c:v>
                </c:pt>
                <c:pt idx="7">
                  <c:v>1743</c:v>
                </c:pt>
                <c:pt idx="8">
                  <c:v>3332</c:v>
                </c:pt>
                <c:pt idx="9">
                  <c:v>1743</c:v>
                </c:pt>
                <c:pt idx="10">
                  <c:v>1000</c:v>
                </c:pt>
                <c:pt idx="11">
                  <c:v>1743</c:v>
                </c:pt>
                <c:pt idx="12">
                  <c:v>1743</c:v>
                </c:pt>
                <c:pt idx="13">
                  <c:v>1482</c:v>
                </c:pt>
                <c:pt idx="14">
                  <c:v>1743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550440"/>
        <c:axId val="222551616"/>
      </c:barChart>
      <c:catAx>
        <c:axId val="222550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  <c:crossAx val="222551616"/>
        <c:crosses val="autoZero"/>
        <c:auto val="1"/>
        <c:lblAlgn val="ctr"/>
        <c:lblOffset val="100"/>
        <c:noMultiLvlLbl val="0"/>
      </c:catAx>
      <c:valAx>
        <c:axId val="222551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No. of Jl. Titles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22550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483147625414841"/>
          <c:y val="0.14275080198308537"/>
          <c:w val="0.190074184123211"/>
          <c:h val="0.49690580344123658"/>
        </c:manualLayout>
      </c:layout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'Univer-wise total'!$G$1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4970446848490608E-2"/>
                  <c:y val="-6.0953265883185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3386518923091606E-2"/>
                  <c:y val="-0.228574747061944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'Univer-wise total'!$A$2:$A$16</c:f>
              <c:strCache>
                <c:ptCount val="15"/>
                <c:pt idx="0">
                  <c:v>University Of Sri Jayawardenepura</c:v>
                </c:pt>
                <c:pt idx="1">
                  <c:v>University Of Colombo</c:v>
                </c:pt>
                <c:pt idx="2">
                  <c:v>University Of Moratuwa</c:v>
                </c:pt>
                <c:pt idx="3">
                  <c:v>University of Kelaniya</c:v>
                </c:pt>
                <c:pt idx="4">
                  <c:v>University Of Peradeniya</c:v>
                </c:pt>
                <c:pt idx="5">
                  <c:v>University Of Ruhuna</c:v>
                </c:pt>
                <c:pt idx="6">
                  <c:v>Rajarata University Of Sri Lanka</c:v>
                </c:pt>
                <c:pt idx="7">
                  <c:v>University of Jaffna</c:v>
                </c:pt>
                <c:pt idx="8">
                  <c:v>Open University Of Sri Lanka</c:v>
                </c:pt>
                <c:pt idx="9">
                  <c:v>South Eastern University Of Sri Lanka</c:v>
                </c:pt>
                <c:pt idx="10">
                  <c:v>Sabaragamuwa University of Sri Lanka</c:v>
                </c:pt>
                <c:pt idx="11">
                  <c:v>Uva Wellassa University</c:v>
                </c:pt>
                <c:pt idx="12">
                  <c:v>Wayamba University Sri Lanka</c:v>
                </c:pt>
                <c:pt idx="13">
                  <c:v>Eastern University</c:v>
                </c:pt>
                <c:pt idx="14">
                  <c:v>University Of The Visual &amp; Performing Arts</c:v>
                </c:pt>
              </c:strCache>
            </c:strRef>
          </c:cat>
          <c:val>
            <c:numRef>
              <c:f>'Univer-wise total'!$G$2:$G$16</c:f>
              <c:numCache>
                <c:formatCode>_(* #,##0_);_(* \(#,##0\);_(* "-"??_);_(@_)</c:formatCode>
                <c:ptCount val="15"/>
                <c:pt idx="0">
                  <c:v>62666</c:v>
                </c:pt>
                <c:pt idx="1">
                  <c:v>33863</c:v>
                </c:pt>
                <c:pt idx="2">
                  <c:v>32179</c:v>
                </c:pt>
                <c:pt idx="3">
                  <c:v>15048</c:v>
                </c:pt>
                <c:pt idx="4">
                  <c:v>11086</c:v>
                </c:pt>
                <c:pt idx="5">
                  <c:v>9726</c:v>
                </c:pt>
                <c:pt idx="6">
                  <c:v>9415</c:v>
                </c:pt>
                <c:pt idx="7">
                  <c:v>6293</c:v>
                </c:pt>
                <c:pt idx="8">
                  <c:v>5303</c:v>
                </c:pt>
                <c:pt idx="9">
                  <c:v>2977</c:v>
                </c:pt>
                <c:pt idx="10">
                  <c:v>2641</c:v>
                </c:pt>
                <c:pt idx="11">
                  <c:v>2126</c:v>
                </c:pt>
                <c:pt idx="12">
                  <c:v>2053</c:v>
                </c:pt>
                <c:pt idx="13">
                  <c:v>438</c:v>
                </c:pt>
                <c:pt idx="14">
                  <c:v>381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2554752"/>
        <c:axId val="222555536"/>
      </c:barChart>
      <c:catAx>
        <c:axId val="22255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555536"/>
        <c:crosses val="autoZero"/>
        <c:auto val="1"/>
        <c:lblAlgn val="ctr"/>
        <c:lblOffset val="100"/>
        <c:noMultiLvlLbl val="0"/>
      </c:catAx>
      <c:valAx>
        <c:axId val="22255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255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0.00614</cdr:x>
      <cdr:y>0.92695</cdr:y>
    </cdr:from>
    <cdr:to>
      <cdr:x>0.17267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0960" y="4978400"/>
          <a:ext cx="1652159" cy="371888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0.89958</cdr:y>
    </cdr:from>
    <cdr:to>
      <cdr:x>0.44868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2422359" y="5734262"/>
          <a:ext cx="4383404" cy="64013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01D66-20F3-4311-8FFE-58B85A9645FF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CA7D9-C7C7-4748-9C01-B51C7AF99F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82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CA7D9-C7C7-4748-9C01-B51C7AF99F0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81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CA7D9-C7C7-4748-9C01-B51C7AF99F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0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837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8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7131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95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60739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22329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27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9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62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8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66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9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08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794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3" r:id="rId13"/>
    <p:sldLayoutId id="2147483934" r:id="rId14"/>
    <p:sldLayoutId id="2147483935" r:id="rId15"/>
    <p:sldLayoutId id="2147483936" r:id="rId16"/>
    <p:sldLayoutId id="2147483937" r:id="rId1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0487" y="1350607"/>
            <a:ext cx="9448800" cy="231114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Addressing </a:t>
            </a:r>
            <a:r>
              <a:rPr lang="en-US" sz="3200" b="1" dirty="0">
                <a:solidFill>
                  <a:schemeClr val="bg1"/>
                </a:solidFill>
              </a:rPr>
              <a:t>development challenges through research</a:t>
            </a:r>
            <a:r>
              <a:rPr lang="en-US" sz="3200" b="1" dirty="0" smtClean="0">
                <a:solidFill>
                  <a:schemeClr val="bg1"/>
                </a:solidFill>
              </a:rPr>
              <a:t>: </a:t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cap="none" dirty="0" smtClean="0"/>
              <a:t>the research environment of the universities and the supporting role of the libraries enabling a positive national contribution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0487" y="4053899"/>
            <a:ext cx="8144134" cy="1914638"/>
          </a:xfrm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Pradeepa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err="1">
                <a:solidFill>
                  <a:schemeClr val="bg1"/>
                </a:solidFill>
              </a:rPr>
              <a:t>Wijetunge</a:t>
            </a:r>
            <a:r>
              <a:rPr lang="en-US" sz="2400" b="1" dirty="0">
                <a:solidFill>
                  <a:schemeClr val="bg1"/>
                </a:solidFill>
              </a:rPr>
              <a:t> PhD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Librarian, University </a:t>
            </a:r>
            <a:r>
              <a:rPr lang="en-US" sz="2400" b="1" dirty="0">
                <a:solidFill>
                  <a:schemeClr val="bg1"/>
                </a:solidFill>
              </a:rPr>
              <a:t>of Peradeniya,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Peradeniya</a:t>
            </a:r>
            <a:r>
              <a:rPr lang="en-US" sz="2400" b="1" dirty="0">
                <a:solidFill>
                  <a:schemeClr val="bg1"/>
                </a:solidFill>
              </a:rPr>
              <a:t>, </a:t>
            </a:r>
            <a:r>
              <a:rPr lang="en-US" sz="2400" b="1" dirty="0" smtClean="0">
                <a:solidFill>
                  <a:schemeClr val="bg1"/>
                </a:solidFill>
              </a:rPr>
              <a:t>Sri </a:t>
            </a:r>
            <a:r>
              <a:rPr lang="en-US" sz="2400" b="1" dirty="0">
                <a:solidFill>
                  <a:schemeClr val="bg1"/>
                </a:solidFill>
              </a:rPr>
              <a:t>Lanka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0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10571480" cy="129302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The Challenges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3860"/>
            <a:ext cx="10820400" cy="5202224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Challenge of moving upwards in the HDI  from its 73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rd</a:t>
            </a:r>
            <a:r>
              <a:rPr lang="en-US" sz="3200" b="1" dirty="0" smtClean="0">
                <a:solidFill>
                  <a:schemeClr val="bg1"/>
                </a:solidFill>
              </a:rPr>
              <a:t> position globally in  life expectancy, education and income.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Reaching the targets of child, infant and maternal mortality,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Regressing primary enrolments and forest cover as a percentage of total land area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Improving the overall KEI and KI ranks of the country from 101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Addressing over 150 sub sections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1410" y="946484"/>
            <a:ext cx="10473073" cy="3325479"/>
          </a:xfrm>
        </p:spPr>
        <p:txBody>
          <a:bodyPr>
            <a:normAutofit/>
          </a:bodyPr>
          <a:lstStyle/>
          <a:p>
            <a:r>
              <a:rPr lang="en-US" altLang="en-US" sz="4400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of research </a:t>
            </a:r>
            <a:br>
              <a:rPr lang="en-US" altLang="en-US" sz="4400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4400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addressing the development challenges</a:t>
            </a:r>
            <a:br>
              <a:rPr lang="en-US" altLang="en-US" sz="4400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4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4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7352"/>
            <a:ext cx="2727158" cy="474027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Research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to </a:t>
            </a:r>
            <a:r>
              <a:rPr lang="en-US" sz="2800" b="1" dirty="0">
                <a:solidFill>
                  <a:schemeClr val="bg1"/>
                </a:solidFill>
              </a:rPr>
              <a:t>address development challenges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27158" y="112295"/>
            <a:ext cx="9259610" cy="624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7248" y="5967654"/>
            <a:ext cx="262745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DFID (2014, p. 50)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8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-14405"/>
            <a:ext cx="9905998" cy="118059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three </a:t>
            </a:r>
            <a:r>
              <a:rPr lang="en-US" b="1" dirty="0" smtClean="0">
                <a:solidFill>
                  <a:schemeClr val="bg1"/>
                </a:solidFill>
              </a:rPr>
              <a:t>types of </a:t>
            </a:r>
            <a:r>
              <a:rPr lang="en-US" b="1" dirty="0" smtClean="0">
                <a:solidFill>
                  <a:schemeClr val="bg1"/>
                </a:solidFill>
              </a:rPr>
              <a:t>research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365" y="940904"/>
            <a:ext cx="10813773" cy="4850297"/>
          </a:xfrm>
        </p:spPr>
        <p:txBody>
          <a:bodyPr>
            <a:normAutofit lnSpcReduction="10000"/>
          </a:bodyPr>
          <a:lstStyle/>
          <a:p>
            <a:pPr marL="517525" indent="-517525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1) Research </a:t>
            </a:r>
            <a:r>
              <a:rPr lang="en-US" sz="3200" b="1" dirty="0">
                <a:solidFill>
                  <a:schemeClr val="bg1"/>
                </a:solidFill>
              </a:rPr>
              <a:t>on products and technologies</a:t>
            </a:r>
            <a:r>
              <a:rPr lang="en-US" sz="2800" b="1" dirty="0">
                <a:solidFill>
                  <a:schemeClr val="bg1"/>
                </a:solidFill>
              </a:rPr>
              <a:t>, </a:t>
            </a:r>
            <a:r>
              <a:rPr lang="en-US" sz="2800" b="1" dirty="0" smtClean="0">
                <a:solidFill>
                  <a:schemeClr val="bg1"/>
                </a:solidFill>
              </a:rPr>
              <a:t>specially the </a:t>
            </a:r>
            <a:r>
              <a:rPr lang="en-US" sz="2800" b="1" dirty="0">
                <a:solidFill>
                  <a:schemeClr val="bg1"/>
                </a:solidFill>
              </a:rPr>
              <a:t>pro-poor products and technologies, </a:t>
            </a:r>
            <a:r>
              <a:rPr lang="en-US" sz="2800" b="1" dirty="0" smtClean="0">
                <a:solidFill>
                  <a:schemeClr val="bg1"/>
                </a:solidFill>
              </a:rPr>
              <a:t>that will </a:t>
            </a:r>
            <a:r>
              <a:rPr lang="en-US" sz="2800" b="1" dirty="0">
                <a:solidFill>
                  <a:schemeClr val="bg1"/>
                </a:solidFill>
              </a:rPr>
              <a:t>lead to economic growth, and </a:t>
            </a:r>
            <a:r>
              <a:rPr lang="en-US" sz="2800" b="1" dirty="0" smtClean="0">
                <a:solidFill>
                  <a:schemeClr val="bg1"/>
                </a:solidFill>
              </a:rPr>
              <a:t>development.</a:t>
            </a:r>
          </a:p>
          <a:p>
            <a:pPr marL="463550" indent="-4635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2</a:t>
            </a:r>
            <a:r>
              <a:rPr lang="en-US" sz="3200" b="1" dirty="0">
                <a:solidFill>
                  <a:schemeClr val="bg1"/>
                </a:solidFill>
              </a:rPr>
              <a:t>) </a:t>
            </a:r>
            <a:r>
              <a:rPr lang="en-US" sz="3200" b="1" dirty="0" smtClean="0">
                <a:solidFill>
                  <a:schemeClr val="bg1"/>
                </a:solidFill>
              </a:rPr>
              <a:t>Research </a:t>
            </a:r>
            <a:r>
              <a:rPr lang="en-US" sz="3200" b="1" dirty="0">
                <a:solidFill>
                  <a:schemeClr val="bg1"/>
                </a:solidFill>
              </a:rPr>
              <a:t>on what works and why?  </a:t>
            </a:r>
            <a:r>
              <a:rPr lang="en-US" sz="2800" b="1" dirty="0">
                <a:solidFill>
                  <a:schemeClr val="bg1"/>
                </a:solidFill>
              </a:rPr>
              <a:t>Research that will help understanding the needs and demands of the potential users and inform policy makers in designing interventions and understanding the contexts of development </a:t>
            </a:r>
            <a:r>
              <a:rPr lang="en-US" sz="2800" b="1" dirty="0" smtClean="0">
                <a:solidFill>
                  <a:schemeClr val="bg1"/>
                </a:solidFill>
              </a:rPr>
              <a:t>challenges. </a:t>
            </a:r>
          </a:p>
          <a:p>
            <a:pPr marL="463550" indent="-4635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3</a:t>
            </a:r>
            <a:r>
              <a:rPr lang="en-US" sz="3200" b="1" dirty="0">
                <a:solidFill>
                  <a:schemeClr val="bg1"/>
                </a:solidFill>
              </a:rPr>
              <a:t>) </a:t>
            </a:r>
            <a:r>
              <a:rPr lang="en-US" sz="3200" b="1" dirty="0" smtClean="0">
                <a:solidFill>
                  <a:schemeClr val="bg1"/>
                </a:solidFill>
              </a:rPr>
              <a:t>Research </a:t>
            </a:r>
            <a:r>
              <a:rPr lang="en-US" sz="3200" b="1" dirty="0">
                <a:solidFill>
                  <a:schemeClr val="bg1"/>
                </a:solidFill>
              </a:rPr>
              <a:t>to understand the world </a:t>
            </a:r>
            <a:r>
              <a:rPr lang="en-US" sz="2800" b="1" dirty="0">
                <a:solidFill>
                  <a:schemeClr val="bg1"/>
                </a:solidFill>
              </a:rPr>
              <a:t>to provide empirical evidence for </a:t>
            </a:r>
            <a:r>
              <a:rPr lang="en-US" sz="2800" b="1" dirty="0" smtClean="0">
                <a:solidFill>
                  <a:schemeClr val="bg1"/>
                </a:solidFill>
              </a:rPr>
              <a:t>product, technology, policy </a:t>
            </a:r>
            <a:r>
              <a:rPr lang="en-US" sz="2800" b="1" dirty="0">
                <a:solidFill>
                  <a:schemeClr val="bg1"/>
                </a:solidFill>
              </a:rPr>
              <a:t>and practice development. 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21213"/>
            <a:ext cx="9905998" cy="793187"/>
          </a:xfrm>
        </p:spPr>
        <p:txBody>
          <a:bodyPr>
            <a:normAutofit/>
          </a:bodyPr>
          <a:lstStyle/>
          <a:p>
            <a:r>
              <a:rPr lang="en-US" altLang="en-US" cap="non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sector of </a:t>
            </a:r>
            <a:r>
              <a:rPr lang="en-US" altLang="en-US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Sri </a:t>
            </a:r>
            <a:r>
              <a:rPr lang="en-US" altLang="en-US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Lanka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914400"/>
            <a:ext cx="9905999" cy="5333999"/>
          </a:xfrm>
        </p:spPr>
        <p:txBody>
          <a:bodyPr>
            <a:normAutofit fontScale="92500" lnSpcReduction="20000"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Sri Lanka on 105</a:t>
            </a:r>
            <a:r>
              <a:rPr lang="en-US" sz="3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3800" b="1" dirty="0" smtClean="0">
                <a:solidFill>
                  <a:schemeClr val="bg1"/>
                </a:solidFill>
              </a:rPr>
              <a:t> position out of 143 countries </a:t>
            </a:r>
          </a:p>
          <a:p>
            <a:r>
              <a:rPr lang="en-US" sz="3800" b="1" dirty="0" smtClean="0">
                <a:solidFill>
                  <a:schemeClr val="bg1"/>
                </a:solidFill>
              </a:rPr>
              <a:t>Sri Lanka in the 20</a:t>
            </a:r>
            <a:r>
              <a:rPr lang="en-US" sz="3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3800" b="1" dirty="0" smtClean="0">
                <a:solidFill>
                  <a:schemeClr val="bg1"/>
                </a:solidFill>
              </a:rPr>
              <a:t> place of all lower middle income countries</a:t>
            </a:r>
          </a:p>
          <a:p>
            <a:r>
              <a:rPr lang="en-US" sz="3800" b="1" dirty="0" smtClean="0">
                <a:solidFill>
                  <a:schemeClr val="bg1"/>
                </a:solidFill>
              </a:rPr>
              <a:t>on 4</a:t>
            </a:r>
            <a:r>
              <a:rPr lang="en-US" sz="3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3800" b="1" dirty="0" smtClean="0">
                <a:solidFill>
                  <a:schemeClr val="bg1"/>
                </a:solidFill>
              </a:rPr>
              <a:t> place in Central and South Asia. </a:t>
            </a:r>
          </a:p>
          <a:p>
            <a:r>
              <a:rPr lang="en-US" sz="3800" b="1" dirty="0" smtClean="0">
                <a:solidFill>
                  <a:schemeClr val="bg1"/>
                </a:solidFill>
              </a:rPr>
              <a:t>The researcher headcount places us on the 82</a:t>
            </a:r>
            <a:r>
              <a:rPr lang="en-US" sz="3800" b="1" baseline="30000" dirty="0" smtClean="0">
                <a:solidFill>
                  <a:schemeClr val="bg1"/>
                </a:solidFill>
              </a:rPr>
              <a:t>nd</a:t>
            </a:r>
            <a:r>
              <a:rPr lang="en-US" sz="3800" b="1" dirty="0" smtClean="0">
                <a:solidFill>
                  <a:schemeClr val="bg1"/>
                </a:solidFill>
              </a:rPr>
              <a:t> place globally.</a:t>
            </a:r>
          </a:p>
          <a:p>
            <a:r>
              <a:rPr lang="en-US" sz="3800" b="1" dirty="0" smtClean="0">
                <a:solidFill>
                  <a:schemeClr val="bg1"/>
                </a:solidFill>
              </a:rPr>
              <a:t>In gross tertiary enrollment Sri Lanka is ranked 94</a:t>
            </a:r>
            <a:r>
              <a:rPr lang="en-US" sz="3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3800" b="1" dirty="0" smtClean="0">
                <a:solidFill>
                  <a:schemeClr val="bg1"/>
                </a:solidFill>
              </a:rPr>
              <a:t> out of 143 countries.</a:t>
            </a:r>
          </a:p>
          <a:p>
            <a:pPr>
              <a:buNone/>
            </a:pPr>
            <a:r>
              <a:rPr lang="en-US" sz="2200" b="1" dirty="0" smtClean="0"/>
              <a:t>(</a:t>
            </a:r>
            <a:r>
              <a:rPr lang="en-US" sz="2200" b="1" dirty="0" smtClean="0"/>
              <a:t>Global Innovation Index 2014)</a:t>
            </a:r>
            <a:endParaRPr lang="en-US" sz="2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379621"/>
          </a:xfrm>
        </p:spPr>
        <p:txBody>
          <a:bodyPr/>
          <a:lstStyle/>
          <a:p>
            <a:r>
              <a:rPr lang="en-US" altLang="en-US" b="1" cap="non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sector of </a:t>
            </a:r>
            <a:r>
              <a:rPr lang="en-US" altLang="en-US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Sri </a:t>
            </a:r>
            <a:r>
              <a:rPr lang="en-US" altLang="en-US" b="1" cap="non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Lanka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29390" y="994611"/>
            <a:ext cx="11133222" cy="479659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In the number of science and engineering graduates we are ranked 72</a:t>
            </a:r>
            <a:r>
              <a:rPr lang="en-US" sz="3600" b="1" baseline="30000" dirty="0">
                <a:solidFill>
                  <a:schemeClr val="bg1"/>
                </a:solidFill>
              </a:rPr>
              <a:t>nd</a:t>
            </a:r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Gross expenditure on R &amp; D as a percentage of GDP has placed us on 93</a:t>
            </a:r>
            <a:r>
              <a:rPr lang="en-US" sz="3600" b="1" baseline="30000" dirty="0">
                <a:solidFill>
                  <a:schemeClr val="bg1"/>
                </a:solidFill>
              </a:rPr>
              <a:t>rd</a:t>
            </a:r>
            <a:r>
              <a:rPr lang="en-US" sz="3600" b="1" dirty="0">
                <a:solidFill>
                  <a:schemeClr val="bg1"/>
                </a:solidFill>
              </a:rPr>
              <a:t> position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Our innovative efficiency ratio has placed Sri Lanka on 17</a:t>
            </a:r>
            <a:r>
              <a:rPr lang="en-US" sz="3600" b="1" baseline="30000" dirty="0">
                <a:solidFill>
                  <a:schemeClr val="bg1"/>
                </a:solidFill>
              </a:rPr>
              <a:t>th</a:t>
            </a:r>
            <a:r>
              <a:rPr lang="en-US" sz="3600" b="1" dirty="0">
                <a:solidFill>
                  <a:schemeClr val="bg1"/>
                </a:solidFill>
              </a:rPr>
              <a:t> position globally.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b="1" dirty="0"/>
              <a:t>(Global Innovation Index 2014</a:t>
            </a:r>
            <a:r>
              <a:rPr lang="en-US" b="1" dirty="0" smtClean="0"/>
              <a:t>)</a:t>
            </a:r>
            <a:endParaRPr lang="en-US" sz="2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4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94" y="549915"/>
            <a:ext cx="2679033" cy="465382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Sri Lanka </a:t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in comparison with Malaysia and </a:t>
            </a:r>
            <a:br>
              <a:rPr lang="en-US" sz="32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India 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399255"/>
              </p:ext>
            </p:extLst>
          </p:nvPr>
        </p:nvGraphicFramePr>
        <p:xfrm>
          <a:off x="2422359" y="112295"/>
          <a:ext cx="9769642" cy="637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803943" y="367353"/>
            <a:ext cx="2743200" cy="36512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7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1411" y="1925053"/>
            <a:ext cx="9905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Barriers Encountered by Our </a:t>
            </a:r>
            <a:r>
              <a:rPr lang="en-US" sz="4400" b="1" dirty="0" smtClean="0">
                <a:solidFill>
                  <a:schemeClr val="bg1"/>
                </a:solidFill>
              </a:rPr>
              <a:t>Researchers</a:t>
            </a:r>
          </a:p>
          <a:p>
            <a:pPr algn="ctr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0625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4294967295"/>
          </p:nvPr>
        </p:nvSpPr>
        <p:spPr>
          <a:xfrm>
            <a:off x="1141411" y="0"/>
            <a:ext cx="9905999" cy="624839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900" b="1" dirty="0">
                <a:solidFill>
                  <a:schemeClr val="bg1"/>
                </a:solidFill>
              </a:rPr>
              <a:t>Access Barriers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Inadequate access to national level data sets and previous research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Absence of a national research repository (</a:t>
            </a:r>
            <a:r>
              <a:rPr lang="en-US" sz="3600" b="1" dirty="0" err="1" smtClean="0">
                <a:solidFill>
                  <a:schemeClr val="bg1"/>
                </a:solidFill>
              </a:rPr>
              <a:t>eg</a:t>
            </a:r>
            <a:r>
              <a:rPr lang="en-US" sz="3600" b="1" dirty="0" smtClean="0">
                <a:solidFill>
                  <a:schemeClr val="bg1"/>
                </a:solidFill>
              </a:rPr>
              <a:t>. Indian Citation Index) 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L</a:t>
            </a:r>
            <a:r>
              <a:rPr lang="en-US" sz="3600" b="1" dirty="0" smtClean="0">
                <a:solidFill>
                  <a:schemeClr val="bg1"/>
                </a:solidFill>
              </a:rPr>
              <a:t>ack of subscription to journals and other databases, (UGC Consortium)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L</a:t>
            </a:r>
            <a:r>
              <a:rPr lang="en-US" sz="3600" b="1" dirty="0" smtClean="0">
                <a:solidFill>
                  <a:schemeClr val="bg1"/>
                </a:solidFill>
              </a:rPr>
              <a:t>ack of awareness about the open access resources,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endParaRPr lang="en-US" sz="3600" b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03381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Individual Barriers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141412" y="647168"/>
            <a:ext cx="10457030" cy="562275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Scarcity of funding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Dearth of support staff (in quality and quantity)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Lack </a:t>
            </a:r>
            <a:r>
              <a:rPr lang="en-US" sz="3200" b="1" dirty="0" smtClean="0">
                <a:solidFill>
                  <a:schemeClr val="bg1"/>
                </a:solidFill>
              </a:rPr>
              <a:t>of awareness on copyright issues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Inadequate understanding of emerging publication models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Lack of understanding of impact factors and reputed indexing </a:t>
            </a:r>
            <a:r>
              <a:rPr lang="en-US" sz="3200" b="1" dirty="0" smtClean="0">
                <a:solidFill>
                  <a:schemeClr val="bg1"/>
                </a:solidFill>
              </a:rPr>
              <a:t>systems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Absence of expertise and a mechanism to commercialize their research findings</a:t>
            </a:r>
          </a:p>
          <a:p>
            <a:endParaRPr lang="en-US" sz="3200" b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907" y="116378"/>
            <a:ext cx="8610600" cy="129302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Presentation 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20482" y="1004388"/>
            <a:ext cx="1002128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37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937250" algn="r"/>
              </a:tabLst>
            </a:pPr>
            <a:r>
              <a:rPr kumimoji="0" lang="en-US" altLang="en-US" sz="36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Challenges encountered by Sri Lanka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937250" algn="r"/>
              </a:tabLst>
            </a:pPr>
            <a:endParaRPr kumimoji="0" lang="en-US" altLang="en-US" sz="36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937250" algn="r"/>
              </a:tabLst>
            </a:pPr>
            <a:r>
              <a:rPr kumimoji="0" lang="en-US" altLang="en-US" sz="36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of research in addressing the development </a:t>
            </a:r>
            <a:r>
              <a:rPr kumimoji="0" lang="en-US" altLang="en-US" sz="36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 </a:t>
            </a:r>
            <a:endParaRPr kumimoji="0" lang="en-US" altLang="en-US" sz="36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937250" algn="r"/>
              </a:tabLst>
            </a:pPr>
            <a:endParaRPr kumimoji="0" lang="en-US" altLang="en-US" sz="36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514350" lvl="0" indent="-514350">
              <a:lnSpc>
                <a:spcPct val="100000"/>
              </a:lnSpc>
              <a:buSzTx/>
              <a:buFont typeface="+mj-lt"/>
              <a:buAutoNum type="arabicPeriod"/>
            </a:pPr>
            <a:r>
              <a:rPr kumimoji="0" lang="en-US" altLang="en-US" sz="36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Barriers encountered by the </a:t>
            </a: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 in the Sri Lankan </a:t>
            </a:r>
            <a:r>
              <a:rPr lang="en-US" alt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universities</a:t>
            </a:r>
            <a:endParaRPr kumimoji="0" lang="en-US" altLang="en-US" sz="36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937250" algn="r"/>
              </a:tabLst>
            </a:pPr>
            <a:endParaRPr lang="en-US" altLang="en-US" sz="3600" b="1" dirty="0">
              <a:solidFill>
                <a:schemeClr val="bg1"/>
              </a:solidFill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937250" algn="r"/>
              </a:tabLst>
            </a:pPr>
            <a:r>
              <a:rPr kumimoji="0" lang="en-US" altLang="en-US" sz="36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the libraries can support the researchers </a:t>
            </a:r>
            <a:endParaRPr kumimoji="0" lang="en-US" altLang="en-US" sz="36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8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-14405"/>
            <a:ext cx="9905998" cy="88067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Institutional Barriers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12" y="705853"/>
            <a:ext cx="10732168" cy="5807241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Inadequate institutional guidelines (i.e. in financial regulations),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Deficiencies in infrastructure (libraries, laboratories, computer software and equipment)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Institutional regulations which hinder the research process,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</a:t>
            </a:r>
            <a:r>
              <a:rPr lang="en-US" sz="3200" b="1" dirty="0" smtClean="0">
                <a:solidFill>
                  <a:schemeClr val="bg1"/>
                </a:solidFill>
              </a:rPr>
              <a:t>eak leadership and guidance,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Insufficient </a:t>
            </a:r>
            <a:r>
              <a:rPr lang="en-US" sz="3200" b="1" dirty="0">
                <a:solidFill>
                  <a:schemeClr val="bg1"/>
                </a:solidFill>
              </a:rPr>
              <a:t>support for publishing (financial and guidance)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Duplication of research due to absence of co-ordination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Dearth of research forums and incentives and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Absence of a research culture adds to the frustrations of the researchers.  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en-US" sz="4400" b="1" cap="none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the libraries can support the researchers </a:t>
            </a:r>
            <a:r>
              <a:rPr lang="en-US" altLang="en-US" sz="4400" b="1" cap="none" dirty="0" smtClean="0">
                <a:solidFill>
                  <a:schemeClr val="bg1"/>
                </a:solidFill>
              </a:rPr>
              <a:t/>
            </a:r>
            <a:br>
              <a:rPr lang="en-US" altLang="en-US" sz="4400" b="1" cap="none" dirty="0" smtClean="0">
                <a:solidFill>
                  <a:schemeClr val="bg1"/>
                </a:solidFill>
              </a:rPr>
            </a:b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01423"/>
            <a:ext cx="9905998" cy="969651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Changing researcher behaviour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42" y="1171074"/>
            <a:ext cx="11133221" cy="5261810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dirty="0">
                <a:solidFill>
                  <a:schemeClr val="bg1"/>
                </a:solidFill>
              </a:rPr>
              <a:t>Information-seeking and retrieval is increasingly carried bypassing the library. </a:t>
            </a:r>
          </a:p>
          <a:p>
            <a:r>
              <a:rPr lang="en-US" sz="3900" b="1" dirty="0" smtClean="0">
                <a:solidFill>
                  <a:schemeClr val="bg1"/>
                </a:solidFill>
              </a:rPr>
              <a:t>From library catalogues </a:t>
            </a:r>
            <a:r>
              <a:rPr lang="en-US" sz="3900" b="1" dirty="0">
                <a:solidFill>
                  <a:schemeClr val="bg1"/>
                </a:solidFill>
              </a:rPr>
              <a:t>they now turn to online discovery tools. 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Instead of </a:t>
            </a:r>
            <a:r>
              <a:rPr lang="en-US" sz="3900" b="1" dirty="0" smtClean="0">
                <a:solidFill>
                  <a:schemeClr val="bg1"/>
                </a:solidFill>
              </a:rPr>
              <a:t>Inter </a:t>
            </a:r>
            <a:r>
              <a:rPr lang="en-US" sz="3900" b="1" dirty="0">
                <a:solidFill>
                  <a:schemeClr val="bg1"/>
                </a:solidFill>
              </a:rPr>
              <a:t>Library Loans they approach the authors directly, or 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Use informal communications and memberships of professional bodies to access material.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9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81632"/>
            <a:ext cx="9905998" cy="106590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Changing researcher 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47537"/>
            <a:ext cx="9905999" cy="49008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They </a:t>
            </a:r>
            <a:r>
              <a:rPr lang="en-US" sz="3600" b="1" dirty="0">
                <a:solidFill>
                  <a:schemeClr val="bg1"/>
                </a:solidFill>
              </a:rPr>
              <a:t>turn more and more towards social </a:t>
            </a:r>
            <a:r>
              <a:rPr lang="en-US" sz="3600" b="1" dirty="0" smtClean="0">
                <a:solidFill>
                  <a:schemeClr val="bg1"/>
                </a:solidFill>
              </a:rPr>
              <a:t>networking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for support</a:t>
            </a:r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Working in isolation from the library has decreased the visits to the library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As a result utilization of the other services offered by the library has reduced.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1410" y="344405"/>
            <a:ext cx="9906000" cy="2852737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What can the Librarians do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for the researchers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who are not coming to the library?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3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65019" y="0"/>
            <a:ext cx="11122429" cy="13300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How the Librarians could address access to journals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954383" y="965848"/>
            <a:ext cx="4649783" cy="823912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Printed vs e-journals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2013 / 2014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4180049"/>
              </p:ext>
            </p:extLst>
          </p:nvPr>
        </p:nvGraphicFramePr>
        <p:xfrm>
          <a:off x="199505" y="1789760"/>
          <a:ext cx="5820295" cy="400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6372506" y="915971"/>
            <a:ext cx="4646602" cy="8239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Total</a:t>
            </a:r>
            <a:r>
              <a:rPr lang="en-US" b="1" dirty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number </a:t>
            </a:r>
            <a:r>
              <a:rPr lang="en-US" b="1" dirty="0">
                <a:solidFill>
                  <a:schemeClr val="bg1"/>
                </a:solidFill>
              </a:rPr>
              <a:t>of </a:t>
            </a:r>
            <a:r>
              <a:rPr lang="en-US" b="1" dirty="0" smtClean="0">
                <a:solidFill>
                  <a:schemeClr val="bg1"/>
                </a:solidFill>
              </a:rPr>
              <a:t>downloads </a:t>
            </a:r>
            <a:r>
              <a:rPr lang="en-US" b="1" dirty="0">
                <a:solidFill>
                  <a:schemeClr val="bg1"/>
                </a:solidFill>
              </a:rPr>
              <a:t>by </a:t>
            </a:r>
            <a:r>
              <a:rPr lang="en-US" b="1" dirty="0" smtClean="0">
                <a:solidFill>
                  <a:schemeClr val="bg1"/>
                </a:solidFill>
              </a:rPr>
              <a:t>university 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82263521"/>
              </p:ext>
            </p:extLst>
          </p:nvPr>
        </p:nvGraphicFramePr>
        <p:xfrm>
          <a:off x="5604166" y="1739883"/>
          <a:ext cx="6416038" cy="4051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9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110916" y="0"/>
            <a:ext cx="9905998" cy="962526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More </a:t>
            </a:r>
            <a:r>
              <a:rPr lang="en-US" b="1" smtClean="0">
                <a:solidFill>
                  <a:schemeClr val="bg1"/>
                </a:solidFill>
              </a:rPr>
              <a:t>changes in </a:t>
            </a:r>
            <a:r>
              <a:rPr lang="en-US" b="1" dirty="0" smtClean="0">
                <a:solidFill>
                  <a:schemeClr val="bg1"/>
                </a:solidFill>
              </a:rPr>
              <a:t>the service paradigm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9811" y="786063"/>
            <a:ext cx="10748209" cy="5646821"/>
          </a:xfrm>
        </p:spPr>
        <p:txBody>
          <a:bodyPr>
            <a:normAutofit fontScale="70000" lnSpcReduction="20000"/>
          </a:bodyPr>
          <a:lstStyle/>
          <a:p>
            <a:r>
              <a:rPr lang="en-US" sz="3900" b="1" dirty="0">
                <a:solidFill>
                  <a:schemeClr val="bg1"/>
                </a:solidFill>
              </a:rPr>
              <a:t>Expanding access via digital repositories and mining open access material,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data management and curation, 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provision of resource discovery tools, 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offering physical space not only quiet  work areas but also learning commons for collaborative work, 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introduction of information skills for the needy, 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digitizing special collections to be offered across the intranet,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 provide guidance on citation, plagiarism, and copyright, </a:t>
            </a:r>
          </a:p>
          <a:p>
            <a:r>
              <a:rPr lang="en-US" sz="3900" b="1" dirty="0">
                <a:solidFill>
                  <a:schemeClr val="bg1"/>
                </a:solidFill>
              </a:rPr>
              <a:t>providing support with identifying journal impact factors and indexing </a:t>
            </a:r>
            <a:r>
              <a:rPr lang="en-US" sz="3900" b="1" dirty="0" smtClean="0">
                <a:solidFill>
                  <a:schemeClr val="bg1"/>
                </a:solidFill>
              </a:rPr>
              <a:t>services</a:t>
            </a:r>
            <a:r>
              <a:rPr lang="en-US" sz="3900" b="1" dirty="0">
                <a:solidFill>
                  <a:schemeClr val="bg1"/>
                </a:solidFill>
              </a:rPr>
              <a:t>.</a:t>
            </a:r>
            <a:endParaRPr lang="en-US" sz="3900" b="1" dirty="0">
              <a:solidFill>
                <a:schemeClr val="bg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8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-14405"/>
            <a:ext cx="9905998" cy="147857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Summary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74821"/>
            <a:ext cx="9905999" cy="4716380"/>
          </a:xfrm>
        </p:spPr>
        <p:txBody>
          <a:bodyPr>
            <a:noAutofit/>
          </a:bodyPr>
          <a:lstStyle/>
          <a:p>
            <a:pPr marL="514350" lvl="0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  <a:tabLst>
                <a:tab pos="5937250" algn="r"/>
              </a:tabLst>
            </a:pPr>
            <a:r>
              <a:rPr lang="en-US" altLang="en-US" sz="3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Challenges encountered by Sri Lanka</a:t>
            </a:r>
          </a:p>
          <a:p>
            <a:pPr marL="514350" lvl="0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  <a:tabLst>
                <a:tab pos="5937250" algn="r"/>
              </a:tabLst>
            </a:pPr>
            <a:endParaRPr lang="en-US" altLang="en-US" sz="3400" b="1" dirty="0">
              <a:solidFill>
                <a:schemeClr val="bg1"/>
              </a:solidFill>
            </a:endParaRPr>
          </a:p>
          <a:p>
            <a:pPr marL="514350" lvl="0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  <a:tabLst>
                <a:tab pos="5937250" algn="r"/>
              </a:tabLst>
            </a:pPr>
            <a:r>
              <a:rPr lang="en-US" altLang="en-US" sz="3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of research in addressing the development challenges </a:t>
            </a:r>
          </a:p>
          <a:p>
            <a:pPr marL="742950" lvl="0" indent="-7429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  <a:tabLst>
                <a:tab pos="5937250" algn="r"/>
              </a:tabLst>
            </a:pPr>
            <a:endParaRPr lang="en-US" altLang="en-US" sz="3400" b="1" dirty="0">
              <a:solidFill>
                <a:schemeClr val="bg1"/>
              </a:solidFill>
            </a:endParaRPr>
          </a:p>
          <a:p>
            <a:pPr marL="514350" lvl="0" indent="-514350">
              <a:lnSpc>
                <a:spcPct val="100000"/>
              </a:lnSpc>
              <a:buSzTx/>
              <a:buFont typeface="+mj-lt"/>
              <a:buAutoNum type="arabicPeriod"/>
            </a:pPr>
            <a:r>
              <a:rPr lang="en-US" altLang="en-US" sz="3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Barriers encountered by the researchers in the Sri Lankan universities</a:t>
            </a:r>
          </a:p>
          <a:p>
            <a:pPr marL="514350" lvl="0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  <a:tabLst>
                <a:tab pos="5937250" algn="r"/>
              </a:tabLst>
            </a:pPr>
            <a:endParaRPr lang="en-US" altLang="en-US" sz="3400" b="1" dirty="0">
              <a:solidFill>
                <a:schemeClr val="bg1"/>
              </a:solidFill>
            </a:endParaRPr>
          </a:p>
          <a:p>
            <a:pPr marL="514350" lvl="0" indent="-5143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 typeface="+mj-lt"/>
              <a:buAutoNum type="arabicPeriod"/>
              <a:tabLst>
                <a:tab pos="5937250" algn="r"/>
              </a:tabLst>
            </a:pPr>
            <a:r>
              <a:rPr lang="en-US" altLang="en-US" sz="3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the libraries can support the researchers </a:t>
            </a:r>
            <a:endParaRPr lang="en-US" sz="3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96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41412" y="1709381"/>
            <a:ext cx="9905998" cy="147857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Lucida Handwriting" panose="03010101010101010101" pitchFamily="66" charset="0"/>
              </a:rPr>
              <a:t>Thank you For your attention</a:t>
            </a:r>
            <a:endParaRPr lang="en-US" b="1" dirty="0">
              <a:solidFill>
                <a:schemeClr val="bg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8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HDI Rank of </a:t>
            </a:r>
            <a:r>
              <a:rPr lang="en-US" b="1" dirty="0" err="1" smtClean="0">
                <a:solidFill>
                  <a:schemeClr val="bg1"/>
                </a:solidFill>
              </a:rPr>
              <a:t>sri</a:t>
            </a:r>
            <a:r>
              <a:rPr lang="en-US" b="1" dirty="0" smtClean="0">
                <a:solidFill>
                  <a:schemeClr val="bg1"/>
                </a:solidFill>
              </a:rPr>
              <a:t> Lanka </a:t>
            </a:r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909363"/>
              </p:ext>
            </p:extLst>
          </p:nvPr>
        </p:nvGraphicFramePr>
        <p:xfrm>
          <a:off x="1126170" y="1018136"/>
          <a:ext cx="9921240" cy="509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2328" y="0"/>
            <a:ext cx="7587343" cy="129302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Improving HDI Values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1219200"/>
            <a:ext cx="11460480" cy="485314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9510" y="6170414"/>
            <a:ext cx="1561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UNDP (2014)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67" y="0"/>
            <a:ext cx="9905998" cy="147857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Further from HDI …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867" y="1306286"/>
            <a:ext cx="9905999" cy="4942113"/>
          </a:xfrm>
        </p:spPr>
        <p:txBody>
          <a:bodyPr>
            <a:normAutofit fontScale="70000" lnSpcReduction="20000"/>
          </a:bodyPr>
          <a:lstStyle/>
          <a:p>
            <a:r>
              <a:rPr lang="en-US" sz="5100" b="1" dirty="0" smtClean="0">
                <a:solidFill>
                  <a:schemeClr val="bg1"/>
                </a:solidFill>
              </a:rPr>
              <a:t>HDI Trend from 180 to 2013 has a continuous growth of about 0.84</a:t>
            </a:r>
            <a:r>
              <a:rPr lang="en-US" sz="5100" b="1" dirty="0" smtClean="0">
                <a:solidFill>
                  <a:schemeClr val="bg1"/>
                </a:solidFill>
              </a:rPr>
              <a:t>%</a:t>
            </a:r>
          </a:p>
          <a:p>
            <a:r>
              <a:rPr lang="en-US" sz="5100" b="1" dirty="0">
                <a:solidFill>
                  <a:schemeClr val="bg1"/>
                </a:solidFill>
              </a:rPr>
              <a:t>Inequality adjusted HDI has a loss of 14.3%</a:t>
            </a:r>
          </a:p>
          <a:p>
            <a:r>
              <a:rPr lang="en-US" sz="5100" b="1" dirty="0" smtClean="0">
                <a:solidFill>
                  <a:schemeClr val="bg1"/>
                </a:solidFill>
              </a:rPr>
              <a:t>Gender </a:t>
            </a:r>
            <a:r>
              <a:rPr lang="en-US" sz="5100" b="1" dirty="0" smtClean="0">
                <a:solidFill>
                  <a:schemeClr val="bg1"/>
                </a:solidFill>
              </a:rPr>
              <a:t>Inequality Index Rank is 75 out of 149 countries</a:t>
            </a:r>
          </a:p>
          <a:p>
            <a:r>
              <a:rPr lang="en-US" sz="5100" b="1" dirty="0" smtClean="0">
                <a:solidFill>
                  <a:schemeClr val="bg1"/>
                </a:solidFill>
              </a:rPr>
              <a:t>Gender Development Index Rank is 66 out of 149 countries</a:t>
            </a:r>
          </a:p>
          <a:p>
            <a:pPr marL="0" indent="0">
              <a:buNone/>
            </a:pPr>
            <a:r>
              <a:rPr lang="en-US" sz="3800" b="1" dirty="0" smtClean="0"/>
              <a:t>(</a:t>
            </a:r>
            <a:r>
              <a:rPr lang="en-US" sz="3800" b="1" dirty="0" smtClean="0"/>
              <a:t>UNDP 2014)</a:t>
            </a:r>
            <a:endParaRPr lang="en-US" sz="3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4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371" y="1"/>
            <a:ext cx="10652913" cy="69783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Progress in </a:t>
            </a:r>
            <a:r>
              <a:rPr lang="en-US" b="1" dirty="0" smtClean="0">
                <a:solidFill>
                  <a:schemeClr val="bg1"/>
                </a:solidFill>
              </a:rPr>
              <a:t>MDGs </a:t>
            </a:r>
            <a:r>
              <a:rPr lang="en-US" sz="2400" b="1" dirty="0" smtClean="0">
                <a:solidFill>
                  <a:schemeClr val="bg1"/>
                </a:solidFill>
              </a:rPr>
              <a:t>(UN-ESCAP, ADB, </a:t>
            </a:r>
            <a:r>
              <a:rPr lang="en-US" sz="2400" b="1" dirty="0" err="1" smtClean="0">
                <a:solidFill>
                  <a:schemeClr val="bg1"/>
                </a:solidFill>
              </a:rPr>
              <a:t>Undp</a:t>
            </a:r>
            <a:r>
              <a:rPr lang="en-US" sz="2400" b="1" dirty="0" smtClean="0">
                <a:solidFill>
                  <a:schemeClr val="bg1"/>
                </a:solidFill>
              </a:rPr>
              <a:t> 2013)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998615"/>
              </p:ext>
            </p:extLst>
          </p:nvPr>
        </p:nvGraphicFramePr>
        <p:xfrm>
          <a:off x="534902" y="697833"/>
          <a:ext cx="11395412" cy="5696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8235"/>
                <a:gridCol w="829521"/>
                <a:gridCol w="1816543"/>
                <a:gridCol w="3034563"/>
                <a:gridCol w="2876550"/>
              </a:tblGrid>
              <a:tr h="1782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Targets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Goal 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 </a:t>
                      </a:r>
                      <a:endParaRPr lang="en-US" sz="2400" b="1" dirty="0" smtClean="0">
                        <a:solidFill>
                          <a:schemeClr val="bg1"/>
                        </a:solidFill>
                        <a:effectLst/>
                        <a:latin typeface="Arial Black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Eradicate extreme poverty and Hunger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Goal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2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Achieve universal primary education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</a:rPr>
                        <a:t>Goal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gender equality and empower women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$1.25 per day poverty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4.1 (10)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Country line poverty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8.9 (10)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Underweight children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21.6 (09)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Primary enrolment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92.96 (11)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Reaching last grade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97.33(10)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Primary completion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100.61(11)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 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Gender primary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0.99 (11)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Gender secondary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Expected to achieve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1.04 (11)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</a:tr>
              <a:tr h="37995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Gender tertiary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Regressing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1.83 (11)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29" y="0"/>
            <a:ext cx="11379200" cy="62564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Progress in </a:t>
            </a:r>
            <a:r>
              <a:rPr lang="en-US" b="1" dirty="0">
                <a:solidFill>
                  <a:schemeClr val="bg1"/>
                </a:solidFill>
              </a:rPr>
              <a:t>MDGs </a:t>
            </a:r>
            <a:r>
              <a:rPr lang="en-US" sz="2400" b="1" dirty="0">
                <a:solidFill>
                  <a:schemeClr val="bg1"/>
                </a:solidFill>
              </a:rPr>
              <a:t>(UN-ESCAP, ADB, </a:t>
            </a:r>
            <a:r>
              <a:rPr lang="en-US" sz="2400" b="1" dirty="0" err="1">
                <a:solidFill>
                  <a:schemeClr val="bg1"/>
                </a:solidFill>
              </a:rPr>
              <a:t>Undp</a:t>
            </a:r>
            <a:r>
              <a:rPr lang="en-US" sz="2400" b="1" dirty="0">
                <a:solidFill>
                  <a:schemeClr val="bg1"/>
                </a:solidFill>
              </a:rPr>
              <a:t> 2013)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185993"/>
              </p:ext>
            </p:extLst>
          </p:nvPr>
        </p:nvGraphicFramePr>
        <p:xfrm>
          <a:off x="333829" y="625642"/>
          <a:ext cx="11401430" cy="5824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2526"/>
                <a:gridCol w="1857829"/>
                <a:gridCol w="1756228"/>
                <a:gridCol w="725715"/>
                <a:gridCol w="2061029"/>
                <a:gridCol w="2238103"/>
              </a:tblGrid>
              <a:tr h="7091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</a:rPr>
                        <a:t>Targets</a:t>
                      </a:r>
                      <a:endParaRPr lang="en-US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chemeClr val="bg1"/>
                          </a:solidFill>
                          <a:effectLst/>
                        </a:rPr>
                        <a:t>Goal </a:t>
                      </a:r>
                      <a:r>
                        <a:rPr lang="en-US" sz="2300" b="1" dirty="0" smtClean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Reduce child mortality </a:t>
                      </a:r>
                      <a:endParaRPr lang="en-US" sz="2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chemeClr val="bg1"/>
                          </a:solidFill>
                          <a:effectLst/>
                        </a:rPr>
                        <a:t>Goal 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 maternal health </a:t>
                      </a:r>
                      <a:r>
                        <a:rPr lang="en-US" sz="23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chemeClr val="bg1"/>
                          </a:solidFill>
                          <a:effectLst/>
                        </a:rPr>
                        <a:t>Goal 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Combat HIV/AIDS, Malaria and other diseases </a:t>
                      </a:r>
                      <a:r>
                        <a:rPr lang="en-US" sz="23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solidFill>
                            <a:schemeClr val="bg1"/>
                          </a:solidFill>
                          <a:effectLst/>
                        </a:rPr>
                        <a:t>Goal </a:t>
                      </a:r>
                      <a:r>
                        <a:rPr lang="en-US" sz="2300" b="1" dirty="0" smtClean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environmental sustainability  </a:t>
                      </a:r>
                      <a:endParaRPr lang="en-US" sz="23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/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Under-5 mortality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12.2 (11)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Infant mortality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10.5 ( 11)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18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Maternal mortality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35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1414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Skilled birth attendance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98.6 (07)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Antenatal care ≥ 1 visit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99.4 (07)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HIV prevalence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0.1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TB incidence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66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TB prevalence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101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Forest cover</a:t>
                      </a: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28.8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0000"/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Protected area</a:t>
                      </a: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Slow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15.40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</a:tr>
              <a:tr h="23308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CO2emission per GDP</a:t>
                      </a: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Achieved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0.1338 09)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</a:tr>
              <a:tr h="153344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Safe drinking water</a:t>
                      </a: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Expected to achieve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93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</a:tr>
              <a:tr h="153344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Basic sanitation</a:t>
                      </a: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Regressing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91 (10)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626" marR="45626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2358" y="138731"/>
            <a:ext cx="9593178" cy="104838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Sri Lanka’s position on 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Knowledge </a:t>
            </a:r>
            <a:r>
              <a:rPr lang="en-US" sz="3600" b="1" dirty="0">
                <a:solidFill>
                  <a:schemeClr val="bg1"/>
                </a:solidFill>
              </a:rPr>
              <a:t>Economy Pillars</a:t>
            </a:r>
            <a:endParaRPr 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765857"/>
              </p:ext>
            </p:extLst>
          </p:nvPr>
        </p:nvGraphicFramePr>
        <p:xfrm>
          <a:off x="685800" y="1187117"/>
          <a:ext cx="9757611" cy="5213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06461" y="6488668"/>
            <a:ext cx="2518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Source: KNOEMA (2014)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02635"/>
            <a:ext cx="10220959" cy="129302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Sri Lanka in comparison with Malaysia and India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842" y="1395663"/>
            <a:ext cx="10509717" cy="497305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4/3/2015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843" y="6368716"/>
            <a:ext cx="2518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Source: KNOEMA (2014)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646</TotalTime>
  <Words>1124</Words>
  <Application>Microsoft Office PowerPoint</Application>
  <PresentationFormat>Widescreen</PresentationFormat>
  <Paragraphs>295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Arial Black</vt:lpstr>
      <vt:lpstr>Calibri</vt:lpstr>
      <vt:lpstr>Lucida Handwriting</vt:lpstr>
      <vt:lpstr>Times New Roman</vt:lpstr>
      <vt:lpstr>Trebuchet MS</vt:lpstr>
      <vt:lpstr>Tw Cen MT</vt:lpstr>
      <vt:lpstr>Circuit</vt:lpstr>
      <vt:lpstr>Addressing development challenges through research:  the research environment of the universities and the supporting role of the libraries enabling a positive national contribution</vt:lpstr>
      <vt:lpstr>Presentation outline</vt:lpstr>
      <vt:lpstr>HDI Rank of sri Lanka </vt:lpstr>
      <vt:lpstr>Improving HDI Values</vt:lpstr>
      <vt:lpstr>Further from HDI …</vt:lpstr>
      <vt:lpstr>Progress in MDGs (UN-ESCAP, ADB, Undp 2013)</vt:lpstr>
      <vt:lpstr>Progress in MDGs (UN-ESCAP, ADB, Undp 2013)</vt:lpstr>
      <vt:lpstr>Sri Lanka’s position on  Knowledge Economy Pillars</vt:lpstr>
      <vt:lpstr>Sri Lanka in comparison with Malaysia and India </vt:lpstr>
      <vt:lpstr>The Challenges</vt:lpstr>
      <vt:lpstr>Role of research  in addressing the development challenges  </vt:lpstr>
      <vt:lpstr>Research  to address development challenges</vt:lpstr>
      <vt:lpstr>three types of research</vt:lpstr>
      <vt:lpstr> Research sector of Sri Lanka</vt:lpstr>
      <vt:lpstr>Research sector of Sri Lanka</vt:lpstr>
      <vt:lpstr>Sri Lanka  in comparison with Malaysia and  India </vt:lpstr>
      <vt:lpstr>PowerPoint Presentation</vt:lpstr>
      <vt:lpstr>PowerPoint Presentation</vt:lpstr>
      <vt:lpstr>Individual Barriers </vt:lpstr>
      <vt:lpstr>Institutional Barriers</vt:lpstr>
      <vt:lpstr>How the libraries can support the researchers  </vt:lpstr>
      <vt:lpstr>Changing researcher behaviour</vt:lpstr>
      <vt:lpstr>Changing researcher behaviour</vt:lpstr>
      <vt:lpstr>What can the Librarians do  for the researchers  who are not coming to the library?</vt:lpstr>
      <vt:lpstr>How the Librarians could address access to journals </vt:lpstr>
      <vt:lpstr>More changes in the service paradigm</vt:lpstr>
      <vt:lpstr>Summary</vt:lpstr>
      <vt:lpstr>Thank you For your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development challenges through research:  the research environment of the universities and the supporting role of the libraries enabling a positive national contribution</dc:title>
  <dc:creator>switch</dc:creator>
  <cp:lastModifiedBy>switch</cp:lastModifiedBy>
  <cp:revision>65</cp:revision>
  <dcterms:created xsi:type="dcterms:W3CDTF">2015-03-02T14:25:21Z</dcterms:created>
  <dcterms:modified xsi:type="dcterms:W3CDTF">2015-03-03T22:18:18Z</dcterms:modified>
</cp:coreProperties>
</file>